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34"/>
  </p:notesMasterIdLst>
  <p:sldIdLst>
    <p:sldId id="275" r:id="rId3"/>
    <p:sldId id="367" r:id="rId4"/>
    <p:sldId id="340" r:id="rId5"/>
    <p:sldId id="341" r:id="rId6"/>
    <p:sldId id="374" r:id="rId7"/>
    <p:sldId id="360" r:id="rId8"/>
    <p:sldId id="376" r:id="rId9"/>
    <p:sldId id="359" r:id="rId10"/>
    <p:sldId id="357" r:id="rId11"/>
    <p:sldId id="362" r:id="rId12"/>
    <p:sldId id="363" r:id="rId13"/>
    <p:sldId id="361" r:id="rId14"/>
    <p:sldId id="368" r:id="rId15"/>
    <p:sldId id="346" r:id="rId16"/>
    <p:sldId id="350" r:id="rId17"/>
    <p:sldId id="349" r:id="rId18"/>
    <p:sldId id="364" r:id="rId19"/>
    <p:sldId id="365" r:id="rId20"/>
    <p:sldId id="356" r:id="rId21"/>
    <p:sldId id="351" r:id="rId22"/>
    <p:sldId id="366" r:id="rId23"/>
    <p:sldId id="358" r:id="rId24"/>
    <p:sldId id="369" r:id="rId25"/>
    <p:sldId id="354" r:id="rId26"/>
    <p:sldId id="343" r:id="rId27"/>
    <p:sldId id="370" r:id="rId28"/>
    <p:sldId id="371" r:id="rId29"/>
    <p:sldId id="375" r:id="rId30"/>
    <p:sldId id="372" r:id="rId31"/>
    <p:sldId id="377" r:id="rId32"/>
    <p:sldId id="373" r:id="rId33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4F81BD"/>
    <a:srgbClr val="003399"/>
    <a:srgbClr val="404040"/>
    <a:srgbClr val="E46C0A"/>
    <a:srgbClr val="FF9933"/>
    <a:srgbClr val="CC6600"/>
    <a:srgbClr val="000000"/>
    <a:srgbClr val="FAC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89552" autoAdjust="0"/>
  </p:normalViewPr>
  <p:slideViewPr>
    <p:cSldViewPr>
      <p:cViewPr>
        <p:scale>
          <a:sx n="80" d="100"/>
          <a:sy n="80" d="100"/>
        </p:scale>
        <p:origin x="-110" y="-86"/>
      </p:cViewPr>
      <p:guideLst>
        <p:guide orient="horz" pos="2205"/>
        <p:guide orient="horz" pos="1480"/>
        <p:guide orient="horz" pos="2478"/>
        <p:guide pos="2109"/>
        <p:guide pos="3243"/>
        <p:guide pos="8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125" d="100"/>
          <a:sy n="125" d="100"/>
        </p:scale>
        <p:origin x="-2994" y="133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5975505744319E-2"/>
          <c:y val="9.9684069028484062E-2"/>
          <c:w val="0.96852456344638793"/>
          <c:h val="0.7727659316644176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Российской Федерации</c:v>
                </c:pt>
              </c:strCache>
            </c:strRef>
          </c:tx>
          <c:spPr>
            <a:ln w="38100">
              <a:solidFill>
                <a:srgbClr val="4F81BD"/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1290.5999999999999</c:v>
                </c:pt>
                <c:pt idx="1">
                  <c:v>2553.6</c:v>
                </c:pt>
                <c:pt idx="2">
                  <c:v>4657.8999999999996</c:v>
                </c:pt>
                <c:pt idx="3">
                  <c:v>6438.7</c:v>
                </c:pt>
                <c:pt idx="4">
                  <c:v>8167.8</c:v>
                </c:pt>
                <c:pt idx="5">
                  <c:v>9838.1</c:v>
                </c:pt>
                <c:pt idx="6" formatCode="#,##0.0">
                  <c:v>12021.1</c:v>
                </c:pt>
                <c:pt idx="7" formatCode="#,##0.0">
                  <c:v>13565</c:v>
                </c:pt>
                <c:pt idx="8" formatCode="#,##0.0">
                  <c:v>15222.1</c:v>
                </c:pt>
                <c:pt idx="9">
                  <c:v>17566.3</c:v>
                </c:pt>
                <c:pt idx="10">
                  <c:v>19277.2</c:v>
                </c:pt>
                <c:pt idx="11">
                  <c:v>21328.494999999999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269760"/>
        <c:axId val="109271296"/>
      </c:lineChart>
      <c:catAx>
        <c:axId val="1092697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  <a:alpha val="14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09271296"/>
        <c:crosses val="autoZero"/>
        <c:auto val="1"/>
        <c:lblAlgn val="ctr"/>
        <c:lblOffset val="100"/>
        <c:noMultiLvlLbl val="0"/>
      </c:catAx>
      <c:valAx>
        <c:axId val="109271296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9269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5256773955029E-2"/>
          <c:y val="8.448369077847008E-2"/>
          <c:w val="0.82787382064572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dirty="0" smtClean="0"/>
                      <a:t>1</a:t>
                    </a:r>
                    <a:r>
                      <a:rPr lang="ru-RU" sz="1800" dirty="0" smtClean="0"/>
                      <a:t>7</a:t>
                    </a:r>
                    <a:endParaRPr lang="en-US" sz="1800" dirty="0" smtClean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dirty="0" smtClean="0"/>
                      <a:t>162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dirty="0" smtClean="0"/>
                      <a:t>17</a:t>
                    </a:r>
                    <a:r>
                      <a:rPr lang="ru-RU" sz="1800" dirty="0" smtClean="0"/>
                      <a:t>9</a:t>
                    </a:r>
                    <a:endParaRPr lang="en-US" sz="1800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18.66</c:v>
                </c:pt>
                <c:pt idx="1">
                  <c:v>120.63</c:v>
                </c:pt>
                <c:pt idx="2">
                  <c:v>139.29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796672"/>
        <c:axId val="166818944"/>
      </c:barChart>
      <c:catAx>
        <c:axId val="1667966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6818944"/>
        <c:crosses val="autoZero"/>
        <c:auto val="1"/>
        <c:lblAlgn val="ctr"/>
        <c:lblOffset val="100"/>
        <c:noMultiLvlLbl val="0"/>
      </c:catAx>
      <c:valAx>
        <c:axId val="16681894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79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990336065478628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7.788002825556696E-2"/>
                  <c:y val="1.0970116054576215E-2"/>
                </c:manualLayout>
              </c:layout>
              <c:tx>
                <c:rich>
                  <a:bodyPr/>
                  <a:lstStyle/>
                  <a:p>
                    <a:pPr>
                      <a:defRPr sz="1600" b="1" spc="-1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pc="-100" baseline="0" dirty="0" smtClean="0"/>
                      <a:t>12,5</a:t>
                    </a:r>
                    <a:endParaRPr lang="en-US" spc="-100" baseline="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13,6</a:t>
                    </a:r>
                    <a:endParaRPr lang="en-US" dirty="0"/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64,5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422,2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75</c:v>
                </c:pt>
                <c:pt idx="3" formatCode="#,##0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166448128"/>
        <c:axId val="167313792"/>
      </c:barChart>
      <c:catAx>
        <c:axId val="166448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313792"/>
        <c:crosses val="autoZero"/>
        <c:auto val="1"/>
        <c:lblAlgn val="ctr"/>
        <c:lblOffset val="100"/>
        <c:noMultiLvlLbl val="0"/>
      </c:catAx>
      <c:valAx>
        <c:axId val="167313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44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057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21078200216057E-16"/>
                  <c:y val="3.830047853620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ЕСХН</c:v>
                </c:pt>
                <c:pt idx="3">
                  <c:v>Патент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2850</c:v>
                </c:pt>
                <c:pt idx="1">
                  <c:v>2044</c:v>
                </c:pt>
                <c:pt idx="2">
                  <c:v>100.7</c:v>
                </c:pt>
                <c:pt idx="3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166703488"/>
        <c:axId val="166705024"/>
      </c:barChart>
      <c:catAx>
        <c:axId val="1667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66705024"/>
        <c:crosses val="autoZero"/>
        <c:auto val="1"/>
        <c:lblAlgn val="ctr"/>
        <c:lblOffset val="100"/>
        <c:noMultiLvlLbl val="0"/>
      </c:catAx>
      <c:valAx>
        <c:axId val="166705024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16670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990336065478628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8.2525034531818184E-2"/>
                  <c:y val="-5.485273982956779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658</c:v>
                </c:pt>
                <c:pt idx="1">
                  <c:v>1201</c:v>
                </c:pt>
                <c:pt idx="2">
                  <c:v>4958</c:v>
                </c:pt>
                <c:pt idx="3">
                  <c:v>6417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167516032"/>
        <c:axId val="167517568"/>
      </c:barChart>
      <c:catAx>
        <c:axId val="167516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517568"/>
        <c:crosses val="autoZero"/>
        <c:auto val="1"/>
        <c:lblAlgn val="ctr"/>
        <c:lblOffset val="100"/>
        <c:noMultiLvlLbl val="0"/>
      </c:catAx>
      <c:valAx>
        <c:axId val="16751756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7516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00507850719843E-2"/>
          <c:y val="7.0952281904460665E-2"/>
          <c:w val="0.9536311882886277"/>
          <c:h val="0.6855855561610303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Консолидированные бюджеты субъектов РФ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280902017425337E-2"/>
                  <c:y val="9.3533797281110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168965195918557E-2"/>
                  <c:y val="8.7139241724937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5301681964311E-2"/>
                  <c:y val="9.5092169353898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418.7</c:v>
                </c:pt>
                <c:pt idx="1">
                  <c:v>905.9</c:v>
                </c:pt>
                <c:pt idx="2">
                  <c:v>1979.8</c:v>
                </c:pt>
                <c:pt idx="3">
                  <c:v>2873.6</c:v>
                </c:pt>
                <c:pt idx="4">
                  <c:v>3752.9</c:v>
                </c:pt>
                <c:pt idx="5">
                  <c:v>4345.47</c:v>
                </c:pt>
                <c:pt idx="6">
                  <c:v>5422.2</c:v>
                </c:pt>
                <c:pt idx="7">
                  <c:v>6068</c:v>
                </c:pt>
                <c:pt idx="8">
                  <c:v>6575.7</c:v>
                </c:pt>
                <c:pt idx="9">
                  <c:v>7774.1</c:v>
                </c:pt>
                <c:pt idx="10">
                  <c:v>8513.7000000000007</c:v>
                </c:pt>
                <c:pt idx="11">
                  <c:v>9401.7000000000007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3.6651796114243115E-2"/>
                  <c:y val="-0.121821929956104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00031449471183E-2"/>
                  <c:y val="-0.123231779746239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85798816567938E-2"/>
                  <c:y val="-0.13644669597011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rgbClr val="4F81BD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871.9</c:v>
                </c:pt>
                <c:pt idx="1">
                  <c:v>1647.8</c:v>
                </c:pt>
                <c:pt idx="2">
                  <c:v>2678.1</c:v>
                </c:pt>
                <c:pt idx="3">
                  <c:v>3565.1</c:v>
                </c:pt>
                <c:pt idx="4">
                  <c:v>4415</c:v>
                </c:pt>
                <c:pt idx="5">
                  <c:v>5492.6</c:v>
                </c:pt>
                <c:pt idx="6">
                  <c:v>6598.9</c:v>
                </c:pt>
                <c:pt idx="7">
                  <c:v>7496.6</c:v>
                </c:pt>
                <c:pt idx="8">
                  <c:v>8646.4</c:v>
                </c:pt>
                <c:pt idx="9">
                  <c:v>9792.2000000000007</c:v>
                </c:pt>
                <c:pt idx="10">
                  <c:v>10763.495999999999</c:v>
                </c:pt>
                <c:pt idx="11">
                  <c:v>11926.8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709952"/>
        <c:axId val="65711488"/>
      </c:lineChart>
      <c:catAx>
        <c:axId val="657099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  <a:alpha val="11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65711488"/>
        <c:crosses val="autoZero"/>
        <c:auto val="1"/>
        <c:lblAlgn val="ctr"/>
        <c:lblOffset val="300"/>
        <c:tickLblSkip val="1"/>
        <c:noMultiLvlLbl val="0"/>
      </c:catAx>
      <c:valAx>
        <c:axId val="65711488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570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96537038655094E-2"/>
          <c:y val="6.8261019976975951E-2"/>
          <c:w val="0.98598631460546193"/>
          <c:h val="0.875889054587316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104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996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100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2659.245488</c:v>
                </c:pt>
                <c:pt idx="1">
                  <c:v>852.74586499999998</c:v>
                </c:pt>
                <c:pt idx="2">
                  <c:v>3511.9913529999999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67520"/>
        <c:axId val="151469056"/>
      </c:barChart>
      <c:catAx>
        <c:axId val="151467520"/>
        <c:scaling>
          <c:orientation val="minMax"/>
        </c:scaling>
        <c:delete val="1"/>
        <c:axPos val="l"/>
        <c:majorTickMark val="out"/>
        <c:minorTickMark val="none"/>
        <c:tickLblPos val="nextTo"/>
        <c:crossAx val="151469056"/>
        <c:crosses val="autoZero"/>
        <c:auto val="1"/>
        <c:lblAlgn val="ctr"/>
        <c:lblOffset val="100"/>
        <c:noMultiLvlLbl val="0"/>
      </c:catAx>
      <c:valAx>
        <c:axId val="15146905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146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5269969090038E-2"/>
          <c:y val="6.248128690813768E-2"/>
          <c:w val="0.93770601161513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2</a:t>
                    </a:r>
                    <a:r>
                      <a:rPr lang="en-US" sz="1800" baseline="0" dirty="0" smtClean="0"/>
                      <a:t> 525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3 575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1626</c:v>
                </c:pt>
                <c:pt idx="1">
                  <c:v>2323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77952"/>
        <c:axId val="151279488"/>
      </c:barChart>
      <c:catAx>
        <c:axId val="1512779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51279488"/>
        <c:crosses val="autoZero"/>
        <c:auto val="1"/>
        <c:lblAlgn val="ctr"/>
        <c:lblOffset val="100"/>
        <c:noMultiLvlLbl val="0"/>
      </c:catAx>
      <c:valAx>
        <c:axId val="15127948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127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79883272396095E-2"/>
          <c:y val="5.8393831070032473E-2"/>
          <c:w val="0.93875658647997107"/>
          <c:h val="0.88321233785993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632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861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1 493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184.3</c:v>
                </c:pt>
                <c:pt idx="1">
                  <c:v>228.9</c:v>
                </c:pt>
                <c:pt idx="2">
                  <c:v>413.2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01440"/>
        <c:axId val="151134592"/>
      </c:barChart>
      <c:catAx>
        <c:axId val="151501440"/>
        <c:scaling>
          <c:orientation val="minMax"/>
        </c:scaling>
        <c:delete val="1"/>
        <c:axPos val="l"/>
        <c:majorTickMark val="out"/>
        <c:minorTickMark val="none"/>
        <c:tickLblPos val="nextTo"/>
        <c:crossAx val="151134592"/>
        <c:crosses val="autoZero"/>
        <c:auto val="1"/>
        <c:lblAlgn val="ctr"/>
        <c:lblOffset val="100"/>
        <c:noMultiLvlLbl val="0"/>
      </c:catAx>
      <c:valAx>
        <c:axId val="15113459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150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8349348994511E-2"/>
          <c:y val="4.9580324028889323E-2"/>
          <c:w val="0.84669036281939503"/>
          <c:h val="0.900839351942221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7.902009063299385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147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9062245513837E-2"/>
                      <c:h val="0.10662041062587616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631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5 232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55929946252526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6 127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600</c:v>
                </c:pt>
                <c:pt idx="1">
                  <c:v>900</c:v>
                </c:pt>
                <c:pt idx="2">
                  <c:v>5232.3</c:v>
                </c:pt>
                <c:pt idx="3">
                  <c:v>6127.4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203392"/>
        <c:axId val="166204928"/>
      </c:barChart>
      <c:catAx>
        <c:axId val="1662033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6204928"/>
        <c:crosses val="autoZero"/>
        <c:auto val="1"/>
        <c:lblAlgn val="ctr"/>
        <c:lblOffset val="100"/>
        <c:noMultiLvlLbl val="0"/>
      </c:catAx>
      <c:valAx>
        <c:axId val="16620492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20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6831746614766E-2"/>
          <c:y val="0"/>
          <c:w val="0.7983926420751055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8.4085331772135286E-2"/>
                  <c:y val="-8.7493643196403918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02292650679747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93360606263831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026626683749655E-2"/>
                  <c:y val="2.0535620648450322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161</a:t>
                    </a:r>
                    <a:endParaRPr lang="en-US" dirty="0"/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985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70C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61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</a:t>
                    </a:r>
                    <a:r>
                      <a:rPr lang="ru-RU" dirty="0" smtClean="0"/>
                      <a:t>397</a:t>
                    </a:r>
                    <a:endParaRPr lang="en-US" dirty="0" smtClean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4"/>
                <c:pt idx="1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187</c:v>
                </c:pt>
                <c:pt idx="1">
                  <c:v>132</c:v>
                </c:pt>
                <c:pt idx="2">
                  <c:v>29.1</c:v>
                </c:pt>
                <c:pt idx="3">
                  <c:v>161.19999999999999</c:v>
                </c:pt>
                <c:pt idx="4">
                  <c:v>985.1</c:v>
                </c:pt>
                <c:pt idx="5">
                  <c:v>60.8</c:v>
                </c:pt>
                <c:pt idx="6">
                  <c:v>1396.8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67094528"/>
        <c:axId val="167108608"/>
      </c:barChart>
      <c:catAx>
        <c:axId val="1670945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7108608"/>
        <c:crosses val="autoZero"/>
        <c:auto val="1"/>
        <c:lblAlgn val="ctr"/>
        <c:lblOffset val="100"/>
        <c:noMultiLvlLbl val="0"/>
      </c:catAx>
      <c:valAx>
        <c:axId val="16710860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709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039455126758E-3"/>
          <c:y val="0.13278284022843759"/>
          <c:w val="0.94378403088216412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2530.46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747520"/>
        <c:axId val="166753408"/>
      </c:barChart>
      <c:catAx>
        <c:axId val="166747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753408"/>
        <c:crosses val="autoZero"/>
        <c:auto val="1"/>
        <c:lblAlgn val="ctr"/>
        <c:lblOffset val="100"/>
        <c:noMultiLvlLbl val="0"/>
      </c:catAx>
      <c:valAx>
        <c:axId val="16675340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74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35939621965718571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146624"/>
        <c:axId val="167148160"/>
      </c:barChart>
      <c:catAx>
        <c:axId val="167146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148160"/>
        <c:crosses val="autoZero"/>
        <c:auto val="1"/>
        <c:lblAlgn val="ctr"/>
        <c:lblOffset val="100"/>
        <c:noMultiLvlLbl val="0"/>
      </c:catAx>
      <c:valAx>
        <c:axId val="1671481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714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0.79703</cdr:x>
      <cdr:y>0.25366</cdr:y>
    </cdr:from>
    <cdr:to>
      <cdr:x>0.95882</cdr:x>
      <cdr:y>0.66484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02165" y="218352"/>
          <a:ext cx="792106" cy="353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7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+12,4%</a:t>
          </a:r>
          <a:endParaRPr lang="ru-RU" sz="17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0.33281</cdr:x>
      <cdr:y>0.28547</cdr:y>
    </cdr:from>
    <cdr:to>
      <cdr:x>0.43926</cdr:x>
      <cdr:y>0.71453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48909" y="245736"/>
          <a:ext cx="91120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+ 12,4%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0.05135</cdr:x>
      <cdr:y>0.81254</cdr:y>
    </cdr:from>
    <cdr:to>
      <cdr:x>0.39464</cdr:x>
      <cdr:y>0.97206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47740" y="1881266"/>
          <a:ext cx="1656215" cy="369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+ 11,4%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0.15661</cdr:x>
      <cdr:y>0.5999</cdr:y>
    </cdr:from>
    <cdr:to>
      <cdr:x>0.37571</cdr:x>
      <cdr:y>0.75941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55576" y="1388943"/>
          <a:ext cx="1057056" cy="369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14,6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0.06728</cdr:x>
      <cdr:y>0</cdr:y>
    </cdr:from>
    <cdr:to>
      <cdr:x>0.29148</cdr:x>
      <cdr:y>0.17231</cdr:y>
    </cdr:to>
    <cdr:sp macro="" textlink="">
      <cdr:nvSpPr>
        <cdr:cNvPr id="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6781" y="0"/>
          <a:ext cx="655729" cy="2940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just">
            <a:spcAft>
              <a:spcPts val="750"/>
            </a:spcAft>
          </a:pPr>
          <a:r>
            <a:rPr lang="ru-RU" sz="1200" b="1" i="1" dirty="0" smtClean="0">
              <a:solidFill>
                <a:srgbClr val="E36C0A"/>
              </a:solidFill>
              <a:effectLst/>
              <a:latin typeface="Arial Narrow"/>
              <a:ea typeface="Times New Roman"/>
            </a:rPr>
            <a:t>+ 6,3%</a:t>
          </a:r>
          <a:endParaRPr lang="ru-RU" sz="1200" dirty="0">
            <a:effectLst/>
            <a:latin typeface="Times New Roman"/>
            <a:ea typeface="Times New Roman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0.06706</cdr:x>
      <cdr:y>0.78586</cdr:y>
    </cdr:from>
    <cdr:to>
      <cdr:x>0.25446</cdr:x>
      <cdr:y>0.97861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3528" y="1819497"/>
          <a:ext cx="904119" cy="446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500" b="1" dirty="0" smtClean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+ 15,8%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0.13332</cdr:x>
      <cdr:y>0.60507</cdr:y>
    </cdr:from>
    <cdr:to>
      <cdr:x>0.35242</cdr:x>
      <cdr:y>0.76458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43201" y="1400902"/>
          <a:ext cx="1057056" cy="369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+ 10,4%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4284" cy="495300"/>
          </a:xfrm>
          <a:prstGeom prst="rect">
            <a:avLst/>
          </a:prstGeom>
        </p:spPr>
        <p:txBody>
          <a:bodyPr vert="horz" lIns="92056" tIns="46027" rIns="92056" bIns="4602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62" y="4"/>
            <a:ext cx="2944284" cy="495300"/>
          </a:xfrm>
          <a:prstGeom prst="rect">
            <a:avLst/>
          </a:prstGeom>
        </p:spPr>
        <p:txBody>
          <a:bodyPr vert="horz" lIns="92056" tIns="46027" rIns="92056" bIns="46027" rtlCol="0"/>
          <a:lstStyle>
            <a:lvl1pPr algn="r">
              <a:defRPr sz="1200"/>
            </a:lvl1pPr>
          </a:lstStyle>
          <a:p>
            <a:fld id="{442B1674-EDFF-4ACF-819C-06B4B3EA7DCA}" type="datetimeFigureOut">
              <a:rPr lang="ru-RU" smtClean="0"/>
              <a:t>21.02.2019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6" tIns="46027" rIns="92056" bIns="4602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05378"/>
            <a:ext cx="5435600" cy="4457700"/>
          </a:xfrm>
          <a:prstGeom prst="rect">
            <a:avLst/>
          </a:prstGeom>
        </p:spPr>
        <p:txBody>
          <a:bodyPr vert="horz" lIns="92056" tIns="46027" rIns="92056" bIns="460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9014"/>
            <a:ext cx="2944284" cy="495300"/>
          </a:xfrm>
          <a:prstGeom prst="rect">
            <a:avLst/>
          </a:prstGeom>
        </p:spPr>
        <p:txBody>
          <a:bodyPr vert="horz" lIns="92056" tIns="46027" rIns="92056" bIns="4602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62" y="9409014"/>
            <a:ext cx="2944284" cy="495300"/>
          </a:xfrm>
          <a:prstGeom prst="rect">
            <a:avLst/>
          </a:prstGeom>
        </p:spPr>
        <p:txBody>
          <a:bodyPr vert="horz" lIns="92056" tIns="46027" rIns="92056" bIns="46027" rtlCol="0" anchor="b"/>
          <a:lstStyle>
            <a:lvl1pPr algn="r">
              <a:defRPr sz="1200"/>
            </a:lvl1pPr>
          </a:lstStyle>
          <a:p>
            <a:fld id="{FA6C63C2-6CC4-4D69-B330-8740ECB5A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В 2017 году в товарной структуре ВДС значительно увеличилась доля добычи полезных ископаемых: 9,4% (в 2016 - 8,6%). </a:t>
            </a:r>
          </a:p>
          <a:p>
            <a:r>
              <a:rPr lang="ru-RU" dirty="0">
                <a:latin typeface="Arial Narrow" panose="020B0606020202030204" pitchFamily="34" charset="0"/>
              </a:rPr>
              <a:t>Создает положительный импульс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0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95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3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90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47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00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18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97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14" tIns="49352" rIns="98714" bIns="49352"/>
          <a:lstStyle>
            <a:lvl1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30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884" y="1606884"/>
            <a:ext cx="7320689" cy="4829254"/>
          </a:xfrm>
        </p:spPr>
        <p:txBody>
          <a:bodyPr/>
          <a:lstStyle>
            <a:lvl1pPr marL="392434" indent="0">
              <a:buFontTx/>
              <a:buNone/>
              <a:defRPr b="1">
                <a:latin typeface="+mj-lt"/>
              </a:defRPr>
            </a:lvl1pPr>
            <a:lvl2pPr marL="389053" indent="3493">
              <a:defRPr>
                <a:latin typeface="+mj-lt"/>
              </a:defRPr>
            </a:lvl2pPr>
            <a:lvl3pPr marL="678684" indent="-281066">
              <a:tabLst/>
              <a:defRPr>
                <a:latin typeface="+mj-lt"/>
              </a:defRPr>
            </a:lvl3pPr>
            <a:lvl4pPr marL="0" indent="389053">
              <a:lnSpc>
                <a:spcPts val="1981"/>
              </a:lnSpc>
              <a:spcBef>
                <a:spcPts val="441"/>
              </a:spcBef>
              <a:defRPr>
                <a:latin typeface="+mj-lt"/>
              </a:defRPr>
            </a:lvl4pPr>
            <a:lvl5pPr>
              <a:lnSpc>
                <a:spcPts val="1981"/>
              </a:lnSpc>
              <a:spcBef>
                <a:spcPts val="44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6" y="501183"/>
            <a:ext cx="7337192" cy="1105803"/>
          </a:xfrm>
        </p:spPr>
        <p:txBody>
          <a:bodyPr/>
          <a:lstStyle>
            <a:lvl1pPr marL="0" marR="0" indent="0" defTabSz="11260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4699">
              <a:defRPr/>
            </a:lvl1pPr>
          </a:lstStyle>
          <a:p>
            <a:fld id="{63567BCC-5DB8-4AF4-AC47-1AB06BAF3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79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8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2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7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5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0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0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4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9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6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64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23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0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9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4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8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8" r:id="rId13"/>
    <p:sldLayoutId id="2147483701" r:id="rId14"/>
    <p:sldLayoutId id="2147483702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адержка 6"/>
          <p:cNvSpPr/>
          <p:nvPr/>
        </p:nvSpPr>
        <p:spPr>
          <a:xfrm rot="16200000">
            <a:off x="2663790" y="368658"/>
            <a:ext cx="3816424" cy="8928994"/>
          </a:xfrm>
          <a:custGeom>
            <a:avLst/>
            <a:gdLst>
              <a:gd name="connsiteX0" fmla="*/ 0 w 2628105"/>
              <a:gd name="connsiteY0" fmla="*/ 0 h 5277046"/>
              <a:gd name="connsiteX1" fmla="*/ 1314053 w 2628105"/>
              <a:gd name="connsiteY1" fmla="*/ 0 h 5277046"/>
              <a:gd name="connsiteX2" fmla="*/ 2628106 w 2628105"/>
              <a:gd name="connsiteY2" fmla="*/ 2638523 h 5277046"/>
              <a:gd name="connsiteX3" fmla="*/ 1314053 w 2628105"/>
              <a:gd name="connsiteY3" fmla="*/ 5277046 h 5277046"/>
              <a:gd name="connsiteX4" fmla="*/ 0 w 2628105"/>
              <a:gd name="connsiteY4" fmla="*/ 5277046 h 5277046"/>
              <a:gd name="connsiteX5" fmla="*/ 0 w 2628105"/>
              <a:gd name="connsiteY5" fmla="*/ 0 h 5277046"/>
              <a:gd name="connsiteX0" fmla="*/ 0 w 2628106"/>
              <a:gd name="connsiteY0" fmla="*/ 0 h 5277046"/>
              <a:gd name="connsiteX1" fmla="*/ 1314053 w 2628106"/>
              <a:gd name="connsiteY1" fmla="*/ 0 h 5277046"/>
              <a:gd name="connsiteX2" fmla="*/ 2628106 w 2628106"/>
              <a:gd name="connsiteY2" fmla="*/ 2638523 h 5277046"/>
              <a:gd name="connsiteX3" fmla="*/ 1314053 w 2628106"/>
              <a:gd name="connsiteY3" fmla="*/ 5277046 h 5277046"/>
              <a:gd name="connsiteX4" fmla="*/ 0 w 2628106"/>
              <a:gd name="connsiteY4" fmla="*/ 5277046 h 5277046"/>
              <a:gd name="connsiteX5" fmla="*/ 0 w 2628106"/>
              <a:gd name="connsiteY5" fmla="*/ 0 h 5277046"/>
              <a:gd name="connsiteX0" fmla="*/ 0 w 2473559"/>
              <a:gd name="connsiteY0" fmla="*/ 0 h 5277046"/>
              <a:gd name="connsiteX1" fmla="*/ 1314053 w 2473559"/>
              <a:gd name="connsiteY1" fmla="*/ 0 h 5277046"/>
              <a:gd name="connsiteX2" fmla="*/ 2473559 w 2473559"/>
              <a:gd name="connsiteY2" fmla="*/ 2715796 h 5277046"/>
              <a:gd name="connsiteX3" fmla="*/ 1314053 w 2473559"/>
              <a:gd name="connsiteY3" fmla="*/ 5277046 h 5277046"/>
              <a:gd name="connsiteX4" fmla="*/ 0 w 2473559"/>
              <a:gd name="connsiteY4" fmla="*/ 5277046 h 5277046"/>
              <a:gd name="connsiteX5" fmla="*/ 0 w 2473559"/>
              <a:gd name="connsiteY5" fmla="*/ 0 h 5277046"/>
              <a:gd name="connsiteX0" fmla="*/ 0 w 2536039"/>
              <a:gd name="connsiteY0" fmla="*/ 0 h 5277046"/>
              <a:gd name="connsiteX1" fmla="*/ 1314053 w 2536039"/>
              <a:gd name="connsiteY1" fmla="*/ 0 h 5277046"/>
              <a:gd name="connsiteX2" fmla="*/ 2473559 w 2536039"/>
              <a:gd name="connsiteY2" fmla="*/ 2715796 h 5277046"/>
              <a:gd name="connsiteX3" fmla="*/ 1919360 w 2536039"/>
              <a:gd name="connsiteY3" fmla="*/ 5264170 h 5277046"/>
              <a:gd name="connsiteX4" fmla="*/ 0 w 2536039"/>
              <a:gd name="connsiteY4" fmla="*/ 5277046 h 5277046"/>
              <a:gd name="connsiteX5" fmla="*/ 0 w 2536039"/>
              <a:gd name="connsiteY5" fmla="*/ 0 h 5277046"/>
              <a:gd name="connsiteX0" fmla="*/ 0 w 2489754"/>
              <a:gd name="connsiteY0" fmla="*/ 0 h 5277046"/>
              <a:gd name="connsiteX1" fmla="*/ 1314053 w 2489754"/>
              <a:gd name="connsiteY1" fmla="*/ 0 h 5277046"/>
              <a:gd name="connsiteX2" fmla="*/ 2473559 w 2489754"/>
              <a:gd name="connsiteY2" fmla="*/ 2715796 h 5277046"/>
              <a:gd name="connsiteX3" fmla="*/ 1919360 w 2489754"/>
              <a:gd name="connsiteY3" fmla="*/ 5264170 h 5277046"/>
              <a:gd name="connsiteX4" fmla="*/ 0 w 2489754"/>
              <a:gd name="connsiteY4" fmla="*/ 5277046 h 5277046"/>
              <a:gd name="connsiteX5" fmla="*/ 0 w 2489754"/>
              <a:gd name="connsiteY5" fmla="*/ 0 h 5277046"/>
              <a:gd name="connsiteX0" fmla="*/ 0 w 2595396"/>
              <a:gd name="connsiteY0" fmla="*/ 0 h 5277046"/>
              <a:gd name="connsiteX1" fmla="*/ 1314053 w 2595396"/>
              <a:gd name="connsiteY1" fmla="*/ 0 h 5277046"/>
              <a:gd name="connsiteX2" fmla="*/ 2473559 w 2595396"/>
              <a:gd name="connsiteY2" fmla="*/ 2715796 h 5277046"/>
              <a:gd name="connsiteX3" fmla="*/ 2382999 w 2595396"/>
              <a:gd name="connsiteY3" fmla="*/ 5264170 h 5277046"/>
              <a:gd name="connsiteX4" fmla="*/ 0 w 2595396"/>
              <a:gd name="connsiteY4" fmla="*/ 5277046 h 5277046"/>
              <a:gd name="connsiteX5" fmla="*/ 0 w 2595396"/>
              <a:gd name="connsiteY5" fmla="*/ 0 h 5277046"/>
              <a:gd name="connsiteX0" fmla="*/ 0 w 2550566"/>
              <a:gd name="connsiteY0" fmla="*/ 0 h 5277046"/>
              <a:gd name="connsiteX1" fmla="*/ 1314053 w 2550566"/>
              <a:gd name="connsiteY1" fmla="*/ 0 h 5277046"/>
              <a:gd name="connsiteX2" fmla="*/ 2473559 w 2550566"/>
              <a:gd name="connsiteY2" fmla="*/ 2715796 h 5277046"/>
              <a:gd name="connsiteX3" fmla="*/ 2382999 w 2550566"/>
              <a:gd name="connsiteY3" fmla="*/ 5264170 h 5277046"/>
              <a:gd name="connsiteX4" fmla="*/ 0 w 2550566"/>
              <a:gd name="connsiteY4" fmla="*/ 5277046 h 5277046"/>
              <a:gd name="connsiteX5" fmla="*/ 0 w 2550566"/>
              <a:gd name="connsiteY5" fmla="*/ 0 h 5277046"/>
              <a:gd name="connsiteX0" fmla="*/ 0 w 2659559"/>
              <a:gd name="connsiteY0" fmla="*/ 0 h 5277046"/>
              <a:gd name="connsiteX1" fmla="*/ 1314053 w 2659559"/>
              <a:gd name="connsiteY1" fmla="*/ 0 h 5277046"/>
              <a:gd name="connsiteX2" fmla="*/ 2473559 w 2659559"/>
              <a:gd name="connsiteY2" fmla="*/ 2715796 h 5277046"/>
              <a:gd name="connsiteX3" fmla="*/ 2601939 w 2659559"/>
              <a:gd name="connsiteY3" fmla="*/ 5264170 h 5277046"/>
              <a:gd name="connsiteX4" fmla="*/ 0 w 2659559"/>
              <a:gd name="connsiteY4" fmla="*/ 5277046 h 5277046"/>
              <a:gd name="connsiteX5" fmla="*/ 0 w 2659559"/>
              <a:gd name="connsiteY5" fmla="*/ 0 h 5277046"/>
              <a:gd name="connsiteX0" fmla="*/ 0 w 2626298"/>
              <a:gd name="connsiteY0" fmla="*/ 0 h 5277046"/>
              <a:gd name="connsiteX1" fmla="*/ 1314053 w 2626298"/>
              <a:gd name="connsiteY1" fmla="*/ 0 h 5277046"/>
              <a:gd name="connsiteX2" fmla="*/ 2473559 w 2626298"/>
              <a:gd name="connsiteY2" fmla="*/ 2715796 h 5277046"/>
              <a:gd name="connsiteX3" fmla="*/ 2601939 w 2626298"/>
              <a:gd name="connsiteY3" fmla="*/ 5264170 h 5277046"/>
              <a:gd name="connsiteX4" fmla="*/ 0 w 2626298"/>
              <a:gd name="connsiteY4" fmla="*/ 5277046 h 5277046"/>
              <a:gd name="connsiteX5" fmla="*/ 0 w 2626298"/>
              <a:gd name="connsiteY5" fmla="*/ 0 h 5277046"/>
              <a:gd name="connsiteX0" fmla="*/ 0 w 2642773"/>
              <a:gd name="connsiteY0" fmla="*/ 0 h 5277046"/>
              <a:gd name="connsiteX1" fmla="*/ 1314053 w 2642773"/>
              <a:gd name="connsiteY1" fmla="*/ 0 h 5277046"/>
              <a:gd name="connsiteX2" fmla="*/ 2473559 w 2642773"/>
              <a:gd name="connsiteY2" fmla="*/ 2715796 h 5277046"/>
              <a:gd name="connsiteX3" fmla="*/ 2601939 w 2642773"/>
              <a:gd name="connsiteY3" fmla="*/ 5264170 h 5277046"/>
              <a:gd name="connsiteX4" fmla="*/ 0 w 2642773"/>
              <a:gd name="connsiteY4" fmla="*/ 5277046 h 5277046"/>
              <a:gd name="connsiteX5" fmla="*/ 0 w 2642773"/>
              <a:gd name="connsiteY5" fmla="*/ 0 h 52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773" h="5277046">
                <a:moveTo>
                  <a:pt x="0" y="0"/>
                </a:moveTo>
                <a:lnTo>
                  <a:pt x="1314053" y="0"/>
                </a:lnTo>
                <a:cubicBezTo>
                  <a:pt x="1872357" y="605309"/>
                  <a:pt x="2258911" y="1838434"/>
                  <a:pt x="2473559" y="2715796"/>
                </a:cubicBezTo>
                <a:cubicBezTo>
                  <a:pt x="2688207" y="3593158"/>
                  <a:pt x="2657969" y="4723263"/>
                  <a:pt x="2601939" y="5264170"/>
                </a:cubicBezTo>
                <a:lnTo>
                  <a:pt x="0" y="5277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6400800" cy="175260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Итоги деятельности ФНС России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692696"/>
            <a:ext cx="1152127" cy="12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7"/>
          <p:cNvSpPr/>
          <p:nvPr/>
        </p:nvSpPr>
        <p:spPr>
          <a:xfrm>
            <a:off x="107504" y="1238065"/>
            <a:ext cx="8938068" cy="5480807"/>
          </a:xfrm>
          <a:custGeom>
            <a:avLst/>
            <a:gdLst>
              <a:gd name="connsiteX0" fmla="*/ 0 w 5078760"/>
              <a:gd name="connsiteY0" fmla="*/ 4138290 h 4138290"/>
              <a:gd name="connsiteX1" fmla="*/ 5037368 w 5078760"/>
              <a:gd name="connsiteY1" fmla="*/ 0 h 4138290"/>
              <a:gd name="connsiteX2" fmla="*/ 5078760 w 5078760"/>
              <a:gd name="connsiteY2" fmla="*/ 4138290 h 4138290"/>
              <a:gd name="connsiteX3" fmla="*/ 0 w 5078760"/>
              <a:gd name="connsiteY3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343073 h 4343073"/>
              <a:gd name="connsiteX1" fmla="*/ 2148838 w 5078760"/>
              <a:gd name="connsiteY1" fmla="*/ 1569375 h 4343073"/>
              <a:gd name="connsiteX2" fmla="*/ 3655666 w 5078760"/>
              <a:gd name="connsiteY2" fmla="*/ 706491 h 4343073"/>
              <a:gd name="connsiteX3" fmla="*/ 5037368 w 5078760"/>
              <a:gd name="connsiteY3" fmla="*/ 204783 h 4343073"/>
              <a:gd name="connsiteX4" fmla="*/ 5078760 w 5078760"/>
              <a:gd name="connsiteY4" fmla="*/ 4343073 h 4343073"/>
              <a:gd name="connsiteX5" fmla="*/ 0 w 5078760"/>
              <a:gd name="connsiteY5" fmla="*/ 4343073 h 4343073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501708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424435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191497 w 5270257"/>
              <a:gd name="connsiteY0" fmla="*/ 4138290 h 4138290"/>
              <a:gd name="connsiteX1" fmla="*/ 1181237 w 5270257"/>
              <a:gd name="connsiteY1" fmla="*/ 2639601 h 4138290"/>
              <a:gd name="connsiteX2" fmla="*/ 2340335 w 5270257"/>
              <a:gd name="connsiteY2" fmla="*/ 1364592 h 4138290"/>
              <a:gd name="connsiteX3" fmla="*/ 3847163 w 5270257"/>
              <a:gd name="connsiteY3" fmla="*/ 424435 h 4138290"/>
              <a:gd name="connsiteX4" fmla="*/ 5228865 w 5270257"/>
              <a:gd name="connsiteY4" fmla="*/ 0 h 4138290"/>
              <a:gd name="connsiteX5" fmla="*/ 5270257 w 5270257"/>
              <a:gd name="connsiteY5" fmla="*/ 4138290 h 4138290"/>
              <a:gd name="connsiteX6" fmla="*/ 191497 w 5270257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655666 w 5078760"/>
              <a:gd name="connsiteY3" fmla="*/ 424435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519138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8760" h="4138290">
                <a:moveTo>
                  <a:pt x="0" y="4138290"/>
                </a:moveTo>
                <a:cubicBezTo>
                  <a:pt x="327342" y="3630930"/>
                  <a:pt x="631600" y="3101884"/>
                  <a:pt x="989740" y="2639601"/>
                </a:cubicBezTo>
                <a:cubicBezTo>
                  <a:pt x="1347880" y="2177318"/>
                  <a:pt x="1592900" y="1901211"/>
                  <a:pt x="2032928" y="1519138"/>
                </a:cubicBezTo>
                <a:cubicBezTo>
                  <a:pt x="2650792" y="923773"/>
                  <a:pt x="3341670" y="600351"/>
                  <a:pt x="3810213" y="411556"/>
                </a:cubicBezTo>
                <a:cubicBezTo>
                  <a:pt x="4304514" y="222761"/>
                  <a:pt x="4383769" y="177367"/>
                  <a:pt x="5037368" y="0"/>
                </a:cubicBezTo>
                <a:lnTo>
                  <a:pt x="5078760" y="4138290"/>
                </a:lnTo>
                <a:lnTo>
                  <a:pt x="0" y="4138290"/>
                </a:lnTo>
                <a:close/>
              </a:path>
            </a:pathLst>
          </a:custGeom>
          <a:solidFill>
            <a:schemeClr val="bg1">
              <a:lumMod val="6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2042" y="140235"/>
            <a:ext cx="8928992" cy="6578637"/>
          </a:xfrm>
          <a:prstGeom prst="rect">
            <a:avLst/>
          </a:prstGeom>
          <a:solidFill>
            <a:srgbClr val="C0C0C0">
              <a:alpha val="30000"/>
            </a:srgbClr>
          </a:solidFill>
          <a:ln>
            <a:noFill/>
          </a:ln>
          <a:effectLst/>
        </p:spPr>
        <p:txBody>
          <a:bodyPr wrap="none" lIns="107990" tIns="53996" rIns="107990" bIns="53996" anchor="ctr"/>
          <a:lstStyle/>
          <a:p>
            <a:pPr>
              <a:defRPr/>
            </a:pPr>
            <a:endParaRPr lang="ru-RU" dirty="0">
              <a:solidFill>
                <a:srgbClr val="C0C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082" y="614966"/>
            <a:ext cx="7772400" cy="15115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ФЕДЕРАЛЬНАЯ НАЛОГОВАЯ СЛУЖБА</a:t>
            </a:r>
            <a:endParaRPr lang="ru-RU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27809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2018 год</a:t>
            </a:r>
            <a:endParaRPr lang="ru-RU" sz="54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Имущественные налоги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7602" y="1124742"/>
            <a:ext cx="383365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имущественных налогов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году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1 396,8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146,5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11,7%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2017 году.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Увеличение поступлений по налогу на имущество организаций на 129 млрд рублей, или на 15,1% обусловлено отменой с 01.01.2018 федеральной льготы в отношении движимого имущества организаций, принятого на учет с 01.01.2013. </a:t>
            </a: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Увеличение поступлений по налогу на имущество физических лиц на 9,1 млрд. рублей, или на 17,3% обусловлено переходом еще 14 субъектов Российской Федерации на исчисление налога исходя из кадастровой стоимости объектов недвижимого имущества в 2017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году.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9512" y="1031789"/>
            <a:ext cx="5004237" cy="4196918"/>
            <a:chOff x="-3793649" y="602209"/>
            <a:chExt cx="5218850" cy="3391184"/>
          </a:xfrm>
        </p:grpSpPr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2804179925"/>
                </p:ext>
              </p:extLst>
            </p:nvPr>
          </p:nvGraphicFramePr>
          <p:xfrm>
            <a:off x="-3793649" y="865296"/>
            <a:ext cx="5218850" cy="3128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2" name="Группа 41"/>
            <p:cNvGrpSpPr/>
            <p:nvPr/>
          </p:nvGrpSpPr>
          <p:grpSpPr>
            <a:xfrm>
              <a:off x="-3692255" y="602209"/>
              <a:ext cx="4623293" cy="3312292"/>
              <a:chOff x="-3825062" y="602209"/>
              <a:chExt cx="4623293" cy="3312292"/>
            </a:xfrm>
          </p:grpSpPr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-545472" y="602209"/>
                <a:ext cx="1343703" cy="422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400" dirty="0" smtClean="0">
                    <a:solidFill>
                      <a:prstClr val="black"/>
                    </a:solidFill>
                    <a:latin typeface="Arial Narrow" panose="020B0606020202030204" pitchFamily="34" charset="0"/>
                    <a:ea typeface="Times New Roman" pitchFamily="18" charset="0"/>
                    <a:cs typeface="Times New Roman" pitchFamily="18" charset="0"/>
                  </a:rPr>
                  <a:t>млрд рублей</a:t>
                </a:r>
                <a:endParaRPr lang="ru-RU" alt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  <a:p>
                <a:pPr indent="0" eaLnBrk="0" hangingPunct="0"/>
                <a:endParaRPr lang="ru-RU" alt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-3825062" y="1168381"/>
                <a:ext cx="3722139" cy="2746120"/>
                <a:chOff x="-5379873" y="766155"/>
                <a:chExt cx="4953210" cy="3345615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-4968864" y="1044958"/>
                  <a:ext cx="1404655" cy="363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  +17,4 %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-4823745" y="3207261"/>
                  <a:ext cx="1512431" cy="363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+3,5%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-4959934" y="2665117"/>
                  <a:ext cx="996388" cy="3635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+6,8%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3632" y="766155"/>
                  <a:ext cx="3506239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ФЛ 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" name="Rectangle 1"/>
                <p:cNvSpPr>
                  <a:spLocks noChangeArrowheads="1"/>
                </p:cNvSpPr>
                <p:nvPr/>
              </p:nvSpPr>
              <p:spPr bwMode="auto">
                <a:xfrm>
                  <a:off x="-5351765" y="1323222"/>
                  <a:ext cx="4793174" cy="332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организаций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6" name="Rectangle 1"/>
                <p:cNvSpPr>
                  <a:spLocks noChangeArrowheads="1"/>
                </p:cNvSpPr>
                <p:nvPr/>
              </p:nvSpPr>
              <p:spPr bwMode="auto">
                <a:xfrm>
                  <a:off x="-5379873" y="1839112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Транспортный налог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-4461742" y="2100103"/>
                  <a:ext cx="1213437" cy="363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+4,1%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-2125536" y="1582277"/>
                  <a:ext cx="1698873" cy="363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+15,1 %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-4574654" y="3748195"/>
                  <a:ext cx="1010445" cy="3635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+0,6%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7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2903710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- с физических лиц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3501314"/>
                  <a:ext cx="3510867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Земельный налог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1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0" y="2386808"/>
                  <a:ext cx="3510866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- с организаций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27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77146" y="1124122"/>
            <a:ext cx="2780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Имущественные налоги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62582" y="1462676"/>
            <a:ext cx="1103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+11,7%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20072" y="1198536"/>
            <a:ext cx="375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налога на доходы физических лиц в консолидированный бюджет Российской Федерации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году составили 3 653,0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401,9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12,4%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2017 году.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Темп </a:t>
            </a:r>
            <a:r>
              <a:rPr lang="ru-RU" sz="1400" dirty="0">
                <a:latin typeface="Arial Narrow" panose="020B0606020202030204" pitchFamily="34" charset="0"/>
              </a:rPr>
              <a:t>роста поступлений НДФЛ превысил темп роста среднемесячной начисленной заработной платы работников </a:t>
            </a:r>
            <a:r>
              <a:rPr lang="ru-RU" sz="1400" dirty="0" smtClean="0">
                <a:latin typeface="Arial Narrow" panose="020B0606020202030204" pitchFamily="34" charset="0"/>
              </a:rPr>
              <a:t>за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год на 2,5 п.п.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который в номинальном выражении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109,9%.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90811" y="1467734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90421245"/>
              </p:ext>
            </p:extLst>
          </p:nvPr>
        </p:nvGraphicFramePr>
        <p:xfrm>
          <a:off x="396188" y="1694646"/>
          <a:ext cx="4895891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94979239"/>
              </p:ext>
            </p:extLst>
          </p:nvPr>
        </p:nvGraphicFramePr>
        <p:xfrm>
          <a:off x="414518" y="2682189"/>
          <a:ext cx="8560089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2420887"/>
            <a:ext cx="4031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 с доходов, источником которых является налоговый агент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Налог на доходы физических лиц</a:t>
            </a:r>
            <a:endParaRPr lang="ru-RU" sz="1800" dirty="0"/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189" y="1621622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7166" y="1905305"/>
            <a:ext cx="98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3 653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938232"/>
            <a:ext cx="93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3 463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081122902"/>
              </p:ext>
            </p:extLst>
          </p:nvPr>
        </p:nvGraphicFramePr>
        <p:xfrm>
          <a:off x="37114" y="1031935"/>
          <a:ext cx="4524196" cy="362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9432" y="348380"/>
            <a:ext cx="4172535" cy="819797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Утилизационный сбор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6429" y="1232182"/>
            <a:ext cx="40836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Поступления утилизационного сбора в 2018 году составили 178,8 млрд рублей, что на 39,5 млрд рублей, или на 28,3% больше, чем в 2017 году.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Рост </a:t>
            </a:r>
            <a:r>
              <a:rPr lang="ru-RU" sz="1400" dirty="0">
                <a:latin typeface="Arial Narrow" panose="020B0606020202030204" pitchFamily="34" charset="0"/>
              </a:rPr>
              <a:t>поступлений </a:t>
            </a:r>
            <a:r>
              <a:rPr lang="ru-RU" sz="1400" dirty="0" smtClean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39,5 млрд рублей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обусловлен  индексацией </a:t>
            </a:r>
            <a:r>
              <a:rPr lang="ru-RU" sz="1400" dirty="0" smtClean="0">
                <a:latin typeface="Arial Narrow" panose="020B0606020202030204" pitchFamily="34" charset="0"/>
              </a:rPr>
              <a:t>ставок </a:t>
            </a:r>
            <a:r>
              <a:rPr lang="ru-RU" sz="1400" dirty="0">
                <a:latin typeface="Arial Narrow" panose="020B0606020202030204" pitchFamily="34" charset="0"/>
              </a:rPr>
              <a:t>в среднем на 15%, применяемых к колесным транспортным </a:t>
            </a:r>
            <a:r>
              <a:rPr lang="ru-RU" sz="1400" dirty="0" smtClean="0">
                <a:latin typeface="Arial Narrow" panose="020B0606020202030204" pitchFamily="34" charset="0"/>
              </a:rPr>
              <a:t>средствам, а также ростом объемов производства.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7657" y="2006615"/>
            <a:ext cx="3441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 за колесные  транспортные средства и прицепы к ним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08040" y="1044850"/>
            <a:ext cx="1271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000" dirty="0" smtClean="0">
              <a:solidFill>
                <a:prstClr val="black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041338"/>
            <a:ext cx="3444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 за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самоходные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машины 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прицепы к ним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936" y="1216822"/>
            <a:ext cx="2687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сбор, всего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00261" y="1638935"/>
            <a:ext cx="8875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+28,3%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61911" y="2646640"/>
            <a:ext cx="87669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+32,7%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1032" y="3655906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-10,2%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446049" y="4869161"/>
            <a:ext cx="4209078" cy="86311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Налоги, уплачиваемые в связи с применением специальных налоговых режимов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128626"/>
            <a:ext cx="37772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налогов, уплачиваемых в связи с применением специальных налоговых режимов</a:t>
            </a:r>
            <a:r>
              <a:rPr lang="ru-RU" sz="1400" dirty="0">
                <a:latin typeface="Arial Narrow" panose="020B0606020202030204" pitchFamily="34" charset="0"/>
              </a:rPr>
              <a:t>, в </a:t>
            </a:r>
            <a:r>
              <a:rPr lang="ru-RU" sz="1400" dirty="0" smtClean="0">
                <a:latin typeface="Arial Narrow" panose="020B0606020202030204" pitchFamily="34" charset="0"/>
              </a:rPr>
              <a:t>консолидированные бюджеты субъектов Российской </a:t>
            </a:r>
            <a:r>
              <a:rPr lang="ru-RU" sz="1400" dirty="0">
                <a:latin typeface="Arial Narrow" panose="020B0606020202030204" pitchFamily="34" charset="0"/>
              </a:rPr>
              <a:t>Федерации </a:t>
            </a:r>
            <a:r>
              <a:rPr lang="ru-RU" sz="1400" dirty="0" smtClean="0">
                <a:latin typeface="Arial Narrow" panose="020B0606020202030204" pitchFamily="34" charset="0"/>
              </a:rPr>
              <a:t>в 2018 году составили </a:t>
            </a:r>
            <a:r>
              <a:rPr lang="en-US" sz="1400" dirty="0" smtClean="0">
                <a:latin typeface="Arial Narrow" panose="020B0606020202030204" pitchFamily="34" charset="0"/>
              </a:rPr>
              <a:t>5</a:t>
            </a:r>
            <a:r>
              <a:rPr lang="ru-RU" sz="1400" dirty="0" smtClean="0">
                <a:latin typeface="Arial Narrow" panose="020B0606020202030204" pitchFamily="34" charset="0"/>
              </a:rPr>
              <a:t>12,7 млрд</a:t>
            </a:r>
            <a:r>
              <a:rPr lang="ru-RU" sz="1400" dirty="0">
                <a:latin typeface="Arial Narrow" panose="020B0606020202030204" pitchFamily="34" charset="0"/>
              </a:rPr>
              <a:t>. 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16,8%, или на 73,8 млрд рублей </a:t>
            </a:r>
            <a:r>
              <a:rPr lang="ru-RU" sz="1400" dirty="0">
                <a:latin typeface="Arial Narrow" panose="020B0606020202030204" pitchFamily="34" charset="0"/>
              </a:rPr>
              <a:t>больше, чем в </a:t>
            </a:r>
            <a:r>
              <a:rPr lang="ru-RU" sz="1400" dirty="0" smtClean="0">
                <a:latin typeface="Arial Narrow" panose="020B0606020202030204" pitchFamily="34" charset="0"/>
              </a:rPr>
              <a:t>2017 году (в основном за счет роста налоговой базы по УСН и роста количества налогоплательщиков, применяющих патентную систему налогообложения и УСН). </a:t>
            </a:r>
            <a:r>
              <a:rPr lang="ru-RU" sz="1400" dirty="0">
                <a:latin typeface="Arial Narrow" panose="020B0606020202030204" pitchFamily="34" charset="0"/>
              </a:rPr>
              <a:t>При этом в </a:t>
            </a:r>
            <a:r>
              <a:rPr lang="ru-RU" sz="1400" dirty="0" smtClean="0">
                <a:latin typeface="Arial Narrow" panose="020B0606020202030204" pitchFamily="34" charset="0"/>
              </a:rPr>
              <a:t>местные бюджеты поступило 163,0 </a:t>
            </a:r>
            <a:r>
              <a:rPr lang="ru-RU" sz="1400" dirty="0">
                <a:latin typeface="Arial Narrow" panose="020B0606020202030204" pitchFamily="34" charset="0"/>
              </a:rPr>
              <a:t>млрд. </a:t>
            </a:r>
            <a:r>
              <a:rPr lang="ru-RU" sz="1400" dirty="0" smtClean="0">
                <a:latin typeface="Arial Narrow" panose="020B0606020202030204" pitchFamily="34" charset="0"/>
              </a:rPr>
              <a:t>рублей, что на 9,3% больше чем в 2017 года.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60478" y="1705314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1865145"/>
            <a:ext cx="4864318" cy="2315290"/>
            <a:chOff x="299290" y="1865145"/>
            <a:chExt cx="4864318" cy="2315290"/>
          </a:xfrm>
        </p:grpSpPr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2326763379"/>
                </p:ext>
              </p:extLst>
            </p:nvPr>
          </p:nvGraphicFramePr>
          <p:xfrm>
            <a:off x="339072" y="1865145"/>
            <a:ext cx="4824536" cy="23152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3588973" y="2339588"/>
              <a:ext cx="886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+ 22,3%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Rectangle 1"/>
            <p:cNvSpPr>
              <a:spLocks noChangeArrowheads="1"/>
            </p:cNvSpPr>
            <p:nvPr/>
          </p:nvSpPr>
          <p:spPr bwMode="auto">
            <a:xfrm>
              <a:off x="339072" y="2566428"/>
              <a:ext cx="1115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ЕНВД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299565" y="3055465"/>
              <a:ext cx="1115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ЕСХН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299290" y="3524286"/>
              <a:ext cx="1115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Патент</a:t>
              </a:r>
              <a:endPara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158685" y="2780928"/>
              <a:ext cx="732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- 8,7%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42780" y="2039293"/>
              <a:ext cx="233604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УСН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1309" y="1157840"/>
            <a:ext cx="4534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поступления налогов, уплачиваемых в связи с применением специальных налоговых режимов в 201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году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504" y="40770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Численность плательщиков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налогов, уплачиваемых в связи с применением </a:t>
            </a:r>
            <a:r>
              <a:rPr lang="ru-RU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спецрежимов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, по видам налогов в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2017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276099" y="4819099"/>
            <a:ext cx="2969971" cy="1706245"/>
            <a:chOff x="342780" y="4782972"/>
            <a:chExt cx="2969971" cy="1706245"/>
          </a:xfrm>
        </p:grpSpPr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722716331"/>
                </p:ext>
              </p:extLst>
            </p:nvPr>
          </p:nvGraphicFramePr>
          <p:xfrm>
            <a:off x="342780" y="4782972"/>
            <a:ext cx="2924810" cy="1706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1195290" y="5085184"/>
              <a:ext cx="69389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+ 1,0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1889185" y="5661248"/>
              <a:ext cx="56070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+</a:t>
              </a: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0,7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2374856" y="5576788"/>
              <a:ext cx="937895" cy="444500"/>
              <a:chOff x="0" y="0"/>
              <a:chExt cx="938254" cy="445080"/>
            </a:xfrm>
          </p:grpSpPr>
          <p:sp>
            <p:nvSpPr>
              <p:cNvPr id="22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47708"/>
                <a:ext cx="938254" cy="397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750"/>
                  </a:spcAft>
                </a:pPr>
                <a:r>
                  <a:rPr lang="ru-RU" sz="1200" b="1" i="1" dirty="0">
                    <a:solidFill>
                      <a:srgbClr val="E36C0A"/>
                    </a:solidFill>
                    <a:effectLst/>
                    <a:latin typeface="Arial Narrow"/>
                    <a:ea typeface="Times New Roman"/>
                  </a:rPr>
                  <a:t>в </a:t>
                </a:r>
                <a:r>
                  <a:rPr lang="ru-RU" sz="1200" b="1" i="1" dirty="0" smtClean="0">
                    <a:solidFill>
                      <a:srgbClr val="E36C0A"/>
                    </a:solidFill>
                    <a:effectLst/>
                    <a:latin typeface="Arial Narrow"/>
                    <a:ea typeface="Times New Roman"/>
                  </a:rPr>
                  <a:t>1,6 </a:t>
                </a:r>
                <a:r>
                  <a:rPr lang="ru-RU" sz="1200" b="1" i="1" dirty="0">
                    <a:solidFill>
                      <a:srgbClr val="E36C0A"/>
                    </a:solidFill>
                    <a:effectLst/>
                    <a:latin typeface="Arial Narrow"/>
                    <a:ea typeface="Times New Roman"/>
                  </a:rPr>
                  <a:t>раза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 flipV="1">
                <a:off x="119269" y="0"/>
                <a:ext cx="0" cy="278296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223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758406656"/>
              </p:ext>
            </p:extLst>
          </p:nvPr>
        </p:nvGraphicFramePr>
        <p:xfrm>
          <a:off x="288032" y="1009044"/>
          <a:ext cx="4824536" cy="231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4348" y="1232622"/>
            <a:ext cx="4161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страховых взносов</a:t>
            </a:r>
            <a:r>
              <a:rPr lang="ru-RU" sz="1400" dirty="0">
                <a:latin typeface="Arial Narrow" panose="020B0606020202030204" pitchFamily="34" charset="0"/>
              </a:rPr>
              <a:t> на обязательное социальное страхование, администрируемых ФНС России, в </a:t>
            </a:r>
            <a:r>
              <a:rPr lang="ru-RU" sz="1400" dirty="0" smtClean="0">
                <a:latin typeface="Arial Narrow" panose="020B0606020202030204" pitchFamily="34" charset="0"/>
              </a:rPr>
              <a:t>2018 году </a:t>
            </a:r>
            <a:r>
              <a:rPr lang="ru-RU" sz="1400" dirty="0">
                <a:latin typeface="Arial Narrow" panose="020B0606020202030204" pitchFamily="34" charset="0"/>
              </a:rPr>
              <a:t>составили </a:t>
            </a:r>
            <a:r>
              <a:rPr lang="ru-RU" sz="1400" b="1" dirty="0" smtClean="0">
                <a:latin typeface="Arial Narrow" panose="020B0606020202030204" pitchFamily="34" charset="0"/>
              </a:rPr>
              <a:t>6 416,8 млрд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10,6</a:t>
            </a:r>
            <a:r>
              <a:rPr lang="ru-RU" sz="1400" b="1" dirty="0" smtClean="0">
                <a:latin typeface="Arial Narrow" panose="020B0606020202030204" pitchFamily="34" charset="0"/>
              </a:rPr>
              <a:t>%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или на </a:t>
            </a:r>
            <a:r>
              <a:rPr lang="ru-RU" sz="1400" b="1" dirty="0" smtClean="0">
                <a:latin typeface="Arial Narrow" panose="020B0606020202030204" pitchFamily="34" charset="0"/>
              </a:rPr>
              <a:t>617,0 млрд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рублей больше </a:t>
            </a:r>
            <a:r>
              <a:rPr lang="ru-RU" sz="1400" dirty="0" smtClean="0">
                <a:latin typeface="Arial Narrow" panose="020B0606020202030204" pitchFamily="34" charset="0"/>
              </a:rPr>
              <a:t>2017 года.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Темпы роста поступлений страховых взносов, администрируемых ФНС России, в государственные внебюджетные фонды Российской Федерации в 2018 году превышают темпы роста заработной платы (109,9%) на 0,7 п.п., в том числе темпы роста поступлений в ПФР – на 0,5 п.п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668732" y="909984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7567" y="1433204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+ 10,6%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88032" y="1710327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ПФР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48525" y="2199364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ФОМС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48525" y="2688401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ФСС</a:t>
            </a:r>
            <a:endParaRPr kumimoji="0" lang="ru-RU" altLang="ru-RU" sz="24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4544" y="1945508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+ 10,4%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91740" y="1183192"/>
            <a:ext cx="2336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Страховые взносы на ОСС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244" y="37890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бюджетов </a:t>
            </a:r>
            <a:r>
              <a:rPr lang="ru-RU" sz="1200" b="1" dirty="0">
                <a:latin typeface="Arial Narrow" panose="020B0606020202030204" pitchFamily="34" charset="0"/>
              </a:rPr>
              <a:t>страховых взносов на обязательное социальное </a:t>
            </a:r>
            <a:r>
              <a:rPr lang="ru-RU" sz="1200" b="1" dirty="0" smtClean="0">
                <a:latin typeface="Arial Narrow" panose="020B0606020202030204" pitchFamily="34" charset="0"/>
              </a:rPr>
              <a:t>страхование </a:t>
            </a:r>
            <a:r>
              <a:rPr lang="ru-RU" sz="12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8064" y="6543638"/>
            <a:ext cx="15808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* - бюджет на 2018 год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702781" y="4272770"/>
            <a:ext cx="1276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5370" y="5181925"/>
            <a:ext cx="920209" cy="10553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4 886*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65012" y="5709617"/>
            <a:ext cx="920209" cy="5247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1 194*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25370" y="4654231"/>
            <a:ext cx="920209" cy="527694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72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62797" y="5351612"/>
            <a:ext cx="920209" cy="358005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1058504" y="4654231"/>
            <a:ext cx="45719" cy="1580120"/>
          </a:xfrm>
          <a:prstGeom prst="lef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Левая круглая скобка 41"/>
          <p:cNvSpPr/>
          <p:nvPr/>
        </p:nvSpPr>
        <p:spPr>
          <a:xfrm>
            <a:off x="2942105" y="5393706"/>
            <a:ext cx="45719" cy="839550"/>
          </a:xfrm>
          <a:prstGeom prst="lef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19306" y="5393706"/>
            <a:ext cx="1154112" cy="31591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defTabSz="914864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4 958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61613" y="5644084"/>
            <a:ext cx="1154112" cy="31591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algn="ctr" defTabSz="914864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1 201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70327" y="6275360"/>
            <a:ext cx="1154112" cy="31591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algn="ctr" defTabSz="9148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ПФР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42105" y="6275360"/>
            <a:ext cx="1154112" cy="315912"/>
          </a:xfrm>
          <a:prstGeom prst="rect">
            <a:avLst/>
          </a:prstGeom>
        </p:spPr>
        <p:txBody>
          <a:bodyPr lIns="91485" tIns="45743" rIns="91485" bIns="45743" anchor="ctr"/>
          <a:lstStyle/>
          <a:p>
            <a:pPr algn="ctr" defTabSz="9148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ФОМС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3312" y="4567128"/>
            <a:ext cx="41023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Доходы бюджетов государственных внебюджетных фондов на 2018 год, которые включали дополнительные поступления, от администрирования, исполнены на 101,2%, в том числе бюджета Пенсионного фонда – на </a:t>
            </a:r>
            <a:r>
              <a:rPr lang="ru-RU" sz="1400" dirty="0" smtClean="0">
                <a:latin typeface="Arial Narrow" panose="020B0606020202030204" pitchFamily="34" charset="0"/>
              </a:rPr>
              <a:t>101,5%.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83078" y="4284899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101,5%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27414" y="4967237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100,5%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>
              <a:defRPr/>
            </a:pPr>
            <a:r>
              <a:rPr lang="ru-RU" sz="1800" dirty="0" smtClean="0">
                <a:latin typeface="Arial Narrow" panose="020B0606020202030204" pitchFamily="34" charset="0"/>
              </a:rPr>
              <a:t>Контрольная работа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592" y="1988840"/>
            <a:ext cx="914400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т.ч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по результатам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аналитической работы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businessman3.pn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48531" y="2204864"/>
            <a:ext cx="474058" cy="502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323528" y="1196752"/>
            <a:ext cx="443882" cy="4166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803" t="24100" r="28147" b="34650"/>
          <a:stretch/>
        </p:blipFill>
        <p:spPr>
          <a:xfrm>
            <a:off x="5136392" y="1052736"/>
            <a:ext cx="371712" cy="41489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5575" y="1148486"/>
            <a:ext cx="2155937" cy="696339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по результатам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контрольной и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аналитической работы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2732" y="980728"/>
            <a:ext cx="914400" cy="546963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взыскания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173858" y="2282002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+42,4%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84919" y="224010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5785" y="2916188"/>
            <a:ext cx="4451955" cy="418576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Использование возможностей продвинутой аналитики и, как следствие, точечный выбор объектов для проведения налогового контроля позволяют Службе снижать административную нагрузку на бизнес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 Приоритетными </a:t>
            </a:r>
            <a:r>
              <a:rPr lang="ru-RU" sz="1400" dirty="0">
                <a:latin typeface="Arial Narrow" panose="020B0606020202030204" pitchFamily="34" charset="0"/>
              </a:rPr>
              <a:t>для включения в план проверок являются налогоплательщики, которые используют агрессивные схемы уклонения от уплаты налогов.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итогам 2018 года всего проведено 14,2 тыс. выездных налоговых проверок, что на  30% меньше, чем за 2017 год (20,2 тыс. проверок).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Эффективность </a:t>
            </a:r>
            <a:r>
              <a:rPr lang="ru-RU" sz="1400" dirty="0">
                <a:latin typeface="Arial Narrow" panose="020B0606020202030204" pitchFamily="34" charset="0"/>
              </a:rPr>
              <a:t>одной выездной проверки </a:t>
            </a:r>
            <a:r>
              <a:rPr lang="ru-RU" sz="1400" dirty="0" smtClean="0">
                <a:latin typeface="Arial Narrow" panose="020B0606020202030204" pitchFamily="34" charset="0"/>
              </a:rPr>
              <a:t>возросла в 1,4 раза </a:t>
            </a:r>
            <a:r>
              <a:rPr lang="ru-RU" sz="1400" dirty="0">
                <a:latin typeface="Arial Narrow" panose="020B0606020202030204" pitchFamily="34" charset="0"/>
              </a:rPr>
              <a:t>и составила 22 млн. руб. По результатам проведенных выездных проверок бюджет дополнительно получил свыше </a:t>
            </a:r>
            <a:r>
              <a:rPr lang="ru-RU" sz="1400" dirty="0" smtClean="0">
                <a:latin typeface="Arial Narrow" panose="020B0606020202030204" pitchFamily="34" charset="0"/>
              </a:rPr>
              <a:t>175,6 </a:t>
            </a:r>
            <a:r>
              <a:rPr lang="ru-RU" sz="1400" dirty="0">
                <a:latin typeface="Arial Narrow" panose="020B0606020202030204" pitchFamily="34" charset="0"/>
              </a:rPr>
              <a:t>млрд. руб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  <a:p>
            <a:pPr indent="45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65397" y="1102972"/>
            <a:ext cx="723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+6,6%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64462" y="105273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308304" y="1052736"/>
            <a:ext cx="56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66%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97073" y="1050512"/>
            <a:ext cx="1482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297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59108" y="2218615"/>
            <a:ext cx="1138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80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5141" y="2901753"/>
            <a:ext cx="4000267" cy="2031325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Побуждение налогоплательщиков к добровольной уплате текущих налоговых обязательств в полном объеме является основным акцентом в работе.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Посредством </a:t>
            </a:r>
            <a:r>
              <a:rPr lang="ru-RU" sz="1400" dirty="0">
                <a:latin typeface="Arial Narrow" panose="020B0606020202030204" pitchFamily="34" charset="0"/>
              </a:rPr>
              <a:t>добровольной уплаты налоговых обязательств, без проведения налоговых проверок по итогам 2018 года дополнительно поступило в бюджет практически </a:t>
            </a:r>
            <a:r>
              <a:rPr lang="ru-RU" sz="1400" dirty="0" smtClean="0">
                <a:latin typeface="Arial Narrow" panose="020B0606020202030204" pitchFamily="34" charset="0"/>
              </a:rPr>
              <a:t>80 </a:t>
            </a:r>
            <a:r>
              <a:rPr lang="ru-RU" sz="1400" dirty="0">
                <a:latin typeface="Arial Narrow" panose="020B0606020202030204" pitchFamily="34" charset="0"/>
              </a:rPr>
              <a:t>млрд. руб., что составляет </a:t>
            </a:r>
            <a:r>
              <a:rPr lang="ru-RU" sz="1400" dirty="0" smtClean="0">
                <a:latin typeface="Arial Narrow" panose="020B0606020202030204" pitchFamily="34" charset="0"/>
              </a:rPr>
              <a:t>27% </a:t>
            </a:r>
            <a:r>
              <a:rPr lang="ru-RU" sz="1400" dirty="0">
                <a:latin typeface="Arial Narrow" panose="020B0606020202030204" pitchFamily="34" charset="0"/>
              </a:rPr>
              <a:t>в общем объеме поступлений в бюджет по результатам контрольно-аналитической работы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>
              <a:defRPr/>
            </a:pPr>
            <a:r>
              <a:rPr lang="ru-RU" sz="1800" dirty="0" smtClean="0">
                <a:latin typeface="Arial Narrow" panose="020B0606020202030204" pitchFamily="34" charset="0"/>
              </a:rPr>
              <a:t>Камеральный </a:t>
            </a:r>
            <a:r>
              <a:rPr lang="ru-RU" sz="1800" dirty="0"/>
              <a:t>контроль </a:t>
            </a:r>
            <a:r>
              <a:rPr lang="ru-RU" sz="1800" dirty="0" smtClean="0"/>
              <a:t> 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8487" y="3747890"/>
            <a:ext cx="8199566" cy="2709264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Внедрение ФНС России риск - ориентированного подхода к проведению проверок, усиление аналитической составляющей в контрольной работе, а также применение новейших автоматизированных аналитических инструментов, позволили значительно повысить дисциплинированность налогоплательщиков, сделать основной упор не на наказание, а на побуждение к добровольному уточнению и исполнению своих налоговых обязательств.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Так, показатель сумм увеличенных налоговых обязательств по уточненным налоговым декларациям, представленным налогоплательщиками в связи с самостоятельной оценкой рисков согласно критериям, разработанным </a:t>
            </a:r>
            <a:r>
              <a:rPr lang="ru-RU" sz="1400" dirty="0" smtClean="0">
                <a:latin typeface="Arial Narrow" panose="020B0606020202030204" pitchFamily="34" charset="0"/>
              </a:rPr>
              <a:t>ФНС России, за 2018 год составил </a:t>
            </a:r>
            <a:r>
              <a:rPr lang="ru-RU" sz="1400" dirty="0">
                <a:latin typeface="Arial Narrow" panose="020B0606020202030204" pitchFamily="34" charset="0"/>
              </a:rPr>
              <a:t>50,6 млрд рублей </a:t>
            </a:r>
            <a:r>
              <a:rPr lang="ru-RU" sz="1400" dirty="0" smtClean="0">
                <a:latin typeface="Arial Narrow" panose="020B0606020202030204" pitchFamily="34" charset="0"/>
              </a:rPr>
              <a:t>и по </a:t>
            </a:r>
            <a:r>
              <a:rPr lang="ru-RU" sz="1400" dirty="0">
                <a:latin typeface="Arial Narrow" panose="020B0606020202030204" pitchFamily="34" charset="0"/>
              </a:rPr>
              <a:t>сравнению </a:t>
            </a:r>
            <a:r>
              <a:rPr lang="ru-RU" sz="1400" dirty="0" smtClean="0">
                <a:latin typeface="Arial Narrow" panose="020B0606020202030204" pitchFamily="34" charset="0"/>
              </a:rPr>
              <a:t>с 2017 годом </a:t>
            </a:r>
            <a:r>
              <a:rPr lang="ru-RU" sz="1400" dirty="0">
                <a:latin typeface="Arial Narrow" panose="020B0606020202030204" pitchFamily="34" charset="0"/>
              </a:rPr>
              <a:t>увеличился более чем в 2 </a:t>
            </a:r>
            <a:r>
              <a:rPr lang="ru-RU" sz="1400" dirty="0" smtClean="0">
                <a:latin typeface="Arial Narrow" panose="020B0606020202030204" pitchFamily="34" charset="0"/>
              </a:rPr>
              <a:t>раза, или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26,8 млрд рублей.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25748" y="894876"/>
            <a:ext cx="7864214" cy="2137466"/>
            <a:chOff x="956592" y="882742"/>
            <a:chExt cx="7389829" cy="132963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513131" y="1136000"/>
              <a:ext cx="833290" cy="229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+ 19,3%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956592" y="882742"/>
              <a:ext cx="6718913" cy="1329637"/>
              <a:chOff x="956592" y="882742"/>
              <a:chExt cx="6718913" cy="132963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956592" y="1659049"/>
                <a:ext cx="2236378" cy="553330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Суммы возмещения НДС,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восстановленные вышестоящими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 и арбитражными </a:t>
                </a:r>
                <a:endPara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судами после 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признания их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необоснованными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005022" y="1051799"/>
                <a:ext cx="2204028" cy="3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41034" fontAlgn="auto">
                  <a:spcAft>
                    <a:spcPts val="0"/>
                  </a:spcAft>
                  <a:defRPr/>
                </a:pPr>
                <a:r>
                  <a:rPr lang="ru-RU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Доначислено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 по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результатам</a:t>
                </a:r>
              </a:p>
              <a:p>
                <a:pPr algn="just"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725333" y="1142335"/>
                <a:ext cx="738392" cy="229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- 9,0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 rot="10800000">
                <a:off x="3416892" y="1348425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64698" y="980784"/>
                <a:ext cx="914400" cy="546963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rm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Поступило по результатам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675623" y="1621768"/>
                <a:ext cx="837809" cy="229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- 38,9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7274433" y="1109162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 rot="10800000">
                <a:off x="3423809" y="882742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</p:grpSp>
      </p:grp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5002613" y="1327839"/>
            <a:ext cx="443882" cy="4166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397862" y="1327839"/>
            <a:ext cx="435248" cy="457174"/>
          </a:xfrm>
          <a:prstGeom prst="rect">
            <a:avLst/>
          </a:prstGeom>
        </p:spPr>
      </p:pic>
      <p:pic>
        <p:nvPicPr>
          <p:cNvPr id="57" name="Picture 4" descr="Z:\Мои документы\bar-ch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7" y="2145257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802003" y="1569635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55,7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422403" y="1630556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40,8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businessman3.png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936352" y="2343112"/>
            <a:ext cx="474058" cy="50282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5385053" y="1988840"/>
            <a:ext cx="2211283" cy="1101229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увеличенных налоговых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обязательств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уточненным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налоговым декларациям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10410" y="2847676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50,6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15344" y="2196733"/>
            <a:ext cx="4010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222525" y="2299927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2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2003" y="3103452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4,5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567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Налоговый контроль цен  </a:t>
            </a:r>
            <a:endParaRPr lang="ru-RU" sz="1800" dirty="0"/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 bwMode="auto">
          <a:xfrm>
            <a:off x="8418792" y="62754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1865" y="953765"/>
            <a:ext cx="30608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полноты исчисления и уплаты налогов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связи с совершением сделок между взаимозависимыми лицами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3" y="1040159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89971" y="1160469"/>
            <a:ext cx="66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38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260470" y="2564536"/>
            <a:ext cx="443882" cy="4166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6696" y="2494592"/>
            <a:ext cx="2882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доначислений налога 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прибыль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2567" y="2625535"/>
            <a:ext cx="149752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4,6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800" y="1991900"/>
            <a:ext cx="306086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Вынесено решений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0" y="1874972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84511" y="1979253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31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8122" y="1054432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уведомлений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сделках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79239" y="1155734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16 580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ед.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054" y="1918068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сделок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71691" y="200530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214,8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млрд 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87073" y="2492194"/>
            <a:ext cx="223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43295" y="2610688"/>
            <a:ext cx="150874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302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трлн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" name="verified7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715527" y="1061734"/>
            <a:ext cx="369447" cy="522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34" y="1874557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709559" y="2613360"/>
            <a:ext cx="443882" cy="416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6036" y="3299881"/>
            <a:ext cx="8315500" cy="332398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</a:t>
            </a:r>
            <a:r>
              <a:rPr lang="ru-RU" sz="1400" dirty="0" smtClean="0">
                <a:latin typeface="Arial Narrow" panose="020B0606020202030204" pitchFamily="34" charset="0"/>
              </a:rPr>
              <a:t>01.01.2019: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- уменьшены </a:t>
            </a:r>
            <a:r>
              <a:rPr lang="ru-RU" sz="1400" dirty="0">
                <a:latin typeface="Arial Narrow" panose="020B0606020202030204" pitchFamily="34" charset="0"/>
              </a:rPr>
              <a:t>убытки на сумму 2,8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привело к увеличению суммы налога на прибыль к уплате в бюджет на 0,56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 в налоговых периодах использования убытков в уменьшение налоговой базы;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вынесено </a:t>
            </a:r>
            <a:r>
              <a:rPr lang="ru-RU" sz="1400" dirty="0">
                <a:latin typeface="Arial Narrow" panose="020B0606020202030204" pitchFamily="34" charset="0"/>
              </a:rPr>
              <a:t>5 решений с общей суммой доначислений налога на прибыль организаций (включая пени) 1,17 млрд. </a:t>
            </a:r>
            <a:r>
              <a:rPr lang="ru-RU" sz="1400" dirty="0" smtClean="0">
                <a:latin typeface="Arial Narrow" panose="020B0606020202030204" pitchFamily="34" charset="0"/>
              </a:rPr>
              <a:t>рублей. В </a:t>
            </a:r>
            <a:r>
              <a:rPr lang="ru-RU" sz="1400" dirty="0">
                <a:latin typeface="Arial Narrow" panose="020B0606020202030204" pitchFamily="34" charset="0"/>
              </a:rPr>
              <a:t>стадии проведения и оформления результатов находится 7 </a:t>
            </a:r>
            <a:r>
              <a:rPr lang="ru-RU" sz="1400" dirty="0" smtClean="0">
                <a:latin typeface="Arial Narrow" panose="020B0606020202030204" pitchFamily="34" charset="0"/>
              </a:rPr>
              <a:t>проверок.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рамках реализации полномочий, предусмотренных главой 14.6 НК РФ, по состоянию на 01.01.2019: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заключено 10 соглашений о ценообразовании для целей налогообложения, из которых 7 - в отношении сделок по реализации нефти на внутреннем рынке, 2 – в отношении сделок код-</a:t>
            </a:r>
            <a:r>
              <a:rPr lang="ru-RU" sz="1400" dirty="0" err="1">
                <a:latin typeface="Arial Narrow" panose="020B0606020202030204" pitchFamily="34" charset="0"/>
              </a:rPr>
              <a:t>шеринга</a:t>
            </a:r>
            <a:r>
              <a:rPr lang="ru-RU" sz="1400" dirty="0">
                <a:latin typeface="Arial Narrow" panose="020B0606020202030204" pitchFamily="34" charset="0"/>
              </a:rPr>
              <a:t>, 1 - в отношении сделок по переработке нефти;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вынесено 1 решение о необходимости доработки проекта соглашения о ценообразовании для целей налогообложения в отношении сделок по приобретению продукции;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вынесено 1 решение о заключении соглашения о ценообразовании в отношении сделок по реализации нефти на внутреннем рынке;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проведена проверка 15 отчетов по исполнению налогоплательщиками условий ранее заключенных соглашений о ценообразовании.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стадии рассмотрения и анализа находится 4 отчета по исполнению условий ранее заключенных соглашений о ценообразовании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Валютный контроль 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914" y="1189173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соблюдения валютного законодательства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4019" y="123573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3635896" y="117758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0" y="1124744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084" y="2048073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взыскания штрафов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7265" y="198651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5434" y="1940351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взысканных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штрафных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санкций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23883" y="197940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7165" y="196967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08202" y="1947936"/>
            <a:ext cx="443882" cy="416650"/>
          </a:xfrm>
          <a:prstGeom prst="rect">
            <a:avLst/>
          </a:prstGeom>
        </p:spPr>
      </p:pic>
      <p:pic>
        <p:nvPicPr>
          <p:cNvPr id="15" name="businessman3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25534" y="1950551"/>
            <a:ext cx="474058" cy="50282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/>
          <p:cNvSpPr/>
          <p:nvPr/>
        </p:nvSpPr>
        <p:spPr>
          <a:xfrm>
            <a:off x="5300825" y="1189173"/>
            <a:ext cx="191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предъявленных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штрафных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санкций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10736" y="115230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4889928" y="1175538"/>
            <a:ext cx="435248" cy="4571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6778" y="2720503"/>
            <a:ext cx="8040761" cy="351680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Основными нарушениями, выявляемыми налоговыми органами при проведении проверок в 2018 году, стали нарушения, связанные с несоблюдением установленного порядка или срока представления форм учета по валютным операциям, отчетов о движении денежных средств по счетам в зарубежных банках, правил оформления паспортов сделок. На данные правонарушения пришлось 80% возбужденных дел об административных правонарушениях.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Возросло число выявляемых нарушений, связанных с </a:t>
            </a:r>
            <a:r>
              <a:rPr lang="ru-RU" sz="1400" dirty="0" err="1">
                <a:latin typeface="Arial Narrow" panose="020B0606020202030204" pitchFamily="34" charset="0"/>
              </a:rPr>
              <a:t>нерепатриацией</a:t>
            </a:r>
            <a:r>
              <a:rPr lang="ru-RU" sz="1400" dirty="0">
                <a:latin typeface="Arial Narrow" panose="020B0606020202030204" pitchFamily="34" charset="0"/>
              </a:rPr>
              <a:t> денежных средств. Если в 2017 году было выявлено 1 888 таких нарушений, то в 2018 году их число составило уже 4 426 (в 2.3 раза больше). Также возросло число нарушений, связанных с осуществлением незаконных валютных операций – 4 118 нарушения в 2018 году против 1 107 нарушений в 2017 году (в 3.7 раза больше</a:t>
            </a:r>
            <a:r>
              <a:rPr lang="ru-RU" sz="1400" dirty="0" smtClean="0">
                <a:latin typeface="Arial Narrow" panose="020B0606020202030204" pitchFamily="34" charset="0"/>
              </a:rPr>
              <a:t>).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Также </a:t>
            </a:r>
            <a:r>
              <a:rPr lang="ru-RU" sz="1400" dirty="0">
                <a:latin typeface="Arial Narrow" panose="020B0606020202030204" pitchFamily="34" charset="0"/>
              </a:rPr>
              <a:t>в 2018 году налоговыми органами вынесено 6 663 представления об устранении причин и условий, способствовавших совершению административного правонарушения (в </a:t>
            </a:r>
            <a:r>
              <a:rPr lang="ru-RU" sz="1400" dirty="0" smtClean="0">
                <a:latin typeface="Arial Narrow" panose="020B0606020202030204" pitchFamily="34" charset="0"/>
              </a:rPr>
              <a:t>2,2 </a:t>
            </a:r>
            <a:r>
              <a:rPr lang="ru-RU" sz="1400" dirty="0">
                <a:latin typeface="Arial Narrow" panose="020B0606020202030204" pitchFamily="34" charset="0"/>
              </a:rPr>
              <a:t>раза больше, чем в 2017 году), а также 2 695 </a:t>
            </a:r>
            <a:r>
              <a:rPr lang="ru-RU" sz="1400" dirty="0" smtClean="0">
                <a:latin typeface="Arial Narrow" panose="020B0606020202030204" pitchFamily="34" charset="0"/>
              </a:rPr>
              <a:t>предписаний </a:t>
            </a:r>
            <a:r>
              <a:rPr lang="ru-RU" sz="1400" dirty="0">
                <a:latin typeface="Arial Narrow" panose="020B0606020202030204" pitchFamily="34" charset="0"/>
              </a:rPr>
              <a:t>об устранении нарушений валютного законодательства (в 2.5 раза больше, чем в 2017 году).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30847" y="1230893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2,2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Задолженность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284071" y="1037565"/>
            <a:ext cx="1870692" cy="1047304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Совокупная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задолженность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1897" y="1293143"/>
            <a:ext cx="199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Взыскано (с учетом страховых взносов)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780930"/>
            <a:ext cx="8496944" cy="3108543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 defTabSz="854075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Совокупная задолженность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налогам и страховым взносам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состоянию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01.01.2019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1 915,5 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уменьшилась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относительно начала 2018 года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 207,4 млрд рублей, или на 9,8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indent="180000" algn="just" defTabSz="854075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том числе:</a:t>
            </a:r>
          </a:p>
          <a:p>
            <a:pPr indent="180000" algn="just" defTabSz="854075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совокупная задолженность по налогам и сборам –      1 547,4 млрд рублей и снизилась на 50 млрд рублей, или на 3,1%;</a:t>
            </a:r>
          </a:p>
          <a:p>
            <a:pPr indent="180000" algn="just" defTabSz="854075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по страховым взносам – 368,2 млрд рублей и снизилась на 157,4 млрд рублей, или на 30%.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 defTabSz="854075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Данных результатов работы удалось достичь благодаря повышению эффективности применения мер принудительного взыскания. Так, эффективность мер взыскания по состоянию на 01.01.2019 составила 67,7%, что на 10,4 п.п. выше уровня предыдущего года.</a:t>
            </a:r>
          </a:p>
          <a:p>
            <a:pPr indent="180000" algn="just" defTabSz="854075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результате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применения мер принудительного взыскания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году 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бюджет взыскано (с учетом страховых взносов)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10,3%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, чем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2017 году.</a:t>
            </a:r>
          </a:p>
          <a:p>
            <a:pPr indent="180000"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indent="179388" algn="just"/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indent="179388" algn="just"/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indent="179388" algn="just"/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indent="179388" algn="just"/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4366" y="1300039"/>
            <a:ext cx="1608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+110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млрд рублей</a:t>
            </a:r>
            <a:endParaRPr lang="ru-RU" b="1" dirty="0" smtClean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sym typeface="Symbol"/>
            </a:endParaRPr>
          </a:p>
          <a:p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+10,3%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9834" y="134598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61265" y="1326357"/>
            <a:ext cx="172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-207,4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млрд рублей</a:t>
            </a:r>
          </a:p>
          <a:p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-9,8%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581500" y="121388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Z:\Мои документы\clo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4" y="1307348"/>
            <a:ext cx="358620" cy="4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net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5365" y="1307348"/>
            <a:ext cx="358620" cy="4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162" y="116632"/>
            <a:ext cx="8948374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Динамика ключевых социально-экономических показателей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163" y="1161319"/>
            <a:ext cx="7927876" cy="4832092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Российская экономика продолжает показывать уверенный рост. По предварительной оценке Росстата темп роста ВВП за 2018 год превзошел прогнозы, сформированные в прошедшем году 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Все секторы промышленности демонстрируют стабильный рост. В частности, ускоренную динамику показывает обрабатывающие производства (+2,6%) и добывающая отрасль (+4,1%).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Высокие темпы показал рост заработной платы. В то же время потребительский </a:t>
            </a:r>
            <a:r>
              <a:rPr lang="ru-RU" sz="1400" dirty="0">
                <a:latin typeface="Arial Narrow" panose="020B0606020202030204" pitchFamily="34" charset="0"/>
              </a:rPr>
              <a:t>спрос и реальные располагаемые доходы </a:t>
            </a:r>
            <a:r>
              <a:rPr lang="ru-RU" sz="1400" dirty="0" smtClean="0">
                <a:latin typeface="Arial Narrow" panose="020B0606020202030204" pitchFamily="34" charset="0"/>
              </a:rPr>
              <a:t>населения показывают сдержанные темпы роста (+</a:t>
            </a:r>
            <a:r>
              <a:rPr lang="en-US" sz="1400" dirty="0" smtClean="0">
                <a:latin typeface="Arial Narrow" panose="020B0606020202030204" pitchFamily="34" charset="0"/>
              </a:rPr>
              <a:t>0</a:t>
            </a:r>
            <a:r>
              <a:rPr lang="ru-RU" sz="1400" dirty="0" smtClean="0">
                <a:latin typeface="Arial Narrow" panose="020B0606020202030204" pitchFamily="34" charset="0"/>
              </a:rPr>
              <a:t>,3%). При этом динамика </a:t>
            </a:r>
            <a:r>
              <a:rPr lang="ru-RU" sz="1400" dirty="0">
                <a:latin typeface="Arial Narrow" panose="020B0606020202030204" pitchFamily="34" charset="0"/>
              </a:rPr>
              <a:t>потребительских </a:t>
            </a:r>
            <a:r>
              <a:rPr lang="ru-RU" sz="1400" dirty="0" smtClean="0">
                <a:latin typeface="Arial Narrow" panose="020B0606020202030204" pitchFamily="34" charset="0"/>
              </a:rPr>
              <a:t>цен продолжает находиться на относительно низком уровне.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свою очередь, положительная динамика заработной платы является импульсом увеличения темпов розничной торговли, которая в 2018 году продолжает положительную тенденцию, сложившуюся во второй половине 2017 года.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Стабильные макроэкономические показатели оказывают, безусловно, положительное влияние на рост налоговых поступлений.</a:t>
            </a:r>
          </a:p>
        </p:txBody>
      </p:sp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5621475" y="2048697"/>
            <a:ext cx="929747" cy="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Инфляция</a:t>
            </a:r>
          </a:p>
        </p:txBody>
      </p:sp>
      <p:sp>
        <p:nvSpPr>
          <p:cNvPr id="28" name="Прямоугольник 7"/>
          <p:cNvSpPr>
            <a:spLocks noChangeArrowheads="1"/>
          </p:cNvSpPr>
          <p:nvPr/>
        </p:nvSpPr>
        <p:spPr bwMode="auto">
          <a:xfrm>
            <a:off x="5621475" y="1349204"/>
            <a:ext cx="508156" cy="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ВВП</a:t>
            </a:r>
          </a:p>
        </p:txBody>
      </p:sp>
      <p:sp>
        <p:nvSpPr>
          <p:cNvPr id="29" name="Прямоугольник 12"/>
          <p:cNvSpPr>
            <a:spLocks noChangeArrowheads="1"/>
          </p:cNvSpPr>
          <p:nvPr/>
        </p:nvSpPr>
        <p:spPr bwMode="auto">
          <a:xfrm>
            <a:off x="5621475" y="2552753"/>
            <a:ext cx="1556812" cy="63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Темп роста 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заработной платы,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номинальный</a:t>
            </a:r>
          </a:p>
        </p:txBody>
      </p:sp>
      <p:sp>
        <p:nvSpPr>
          <p:cNvPr id="30" name="Прямоугольник 14"/>
          <p:cNvSpPr>
            <a:spLocks noChangeArrowheads="1"/>
          </p:cNvSpPr>
          <p:nvPr/>
        </p:nvSpPr>
        <p:spPr bwMode="auto">
          <a:xfrm>
            <a:off x="7726641" y="1319337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+2,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3%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31" name="Прямоугольник 15"/>
          <p:cNvSpPr>
            <a:spLocks noChangeArrowheads="1"/>
          </p:cNvSpPr>
          <p:nvPr/>
        </p:nvSpPr>
        <p:spPr bwMode="auto">
          <a:xfrm>
            <a:off x="7700192" y="2052572"/>
            <a:ext cx="80310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+2,9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 </a:t>
            </a:r>
            <a:endParaRPr lang="ru-RU" altLang="ru-RU" sz="1600" b="1" dirty="0">
              <a:latin typeface="Arial Narrow" pitchFamily="34" charset="0"/>
            </a:endParaRPr>
          </a:p>
        </p:txBody>
      </p:sp>
      <p:pic>
        <p:nvPicPr>
          <p:cNvPr id="33" name="Picture 12" descr="Z:\Мои документы\bar-char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34" y="1124744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Z:\Мои документы\russia-rubl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5" y="1904681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Z:\Мои документы\coins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5" y="2630920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7"/>
          <p:cNvSpPr>
            <a:spLocks noChangeArrowheads="1"/>
          </p:cNvSpPr>
          <p:nvPr/>
        </p:nvSpPr>
        <p:spPr bwMode="auto">
          <a:xfrm>
            <a:off x="7680667" y="2636912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+9,9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1013" y="655431"/>
            <a:ext cx="1581467" cy="829353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rgbClr val="376092"/>
                </a:solidFill>
                <a:latin typeface="Arial Narrow" panose="020B0606020202030204" pitchFamily="34" charset="0"/>
                <a:ea typeface="+mj-ea"/>
                <a:cs typeface="+mj-cs"/>
              </a:rPr>
              <a:t>2018 год</a:t>
            </a:r>
            <a:endParaRPr lang="ru-RU" sz="1600" b="1" dirty="0">
              <a:solidFill>
                <a:srgbClr val="37609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8" name="Прямоугольник 5"/>
          <p:cNvSpPr>
            <a:spLocks noChangeArrowheads="1"/>
          </p:cNvSpPr>
          <p:nvPr/>
        </p:nvSpPr>
        <p:spPr bwMode="auto">
          <a:xfrm>
            <a:off x="5600808" y="6110684"/>
            <a:ext cx="1944805" cy="5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Средняя цена </a:t>
            </a: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на нефть 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марки </a:t>
            </a:r>
            <a:r>
              <a:rPr lang="en-US" altLang="ru-RU" sz="1400" dirty="0" smtClean="0">
                <a:solidFill>
                  <a:srgbClr val="376092"/>
                </a:solidFill>
                <a:latin typeface="Arial Narrow" pitchFamily="34" charset="0"/>
              </a:rPr>
              <a:t>“URALS”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 (долларов/баррель)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49" name="Прямоугольник 7"/>
          <p:cNvSpPr>
            <a:spLocks noChangeArrowheads="1"/>
          </p:cNvSpPr>
          <p:nvPr/>
        </p:nvSpPr>
        <p:spPr bwMode="auto">
          <a:xfrm>
            <a:off x="5586808" y="3343135"/>
            <a:ext cx="2789230" cy="42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Индекс промышленного производства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0" name="Прямоугольник 12"/>
          <p:cNvSpPr>
            <a:spLocks noChangeArrowheads="1"/>
          </p:cNvSpPr>
          <p:nvPr/>
        </p:nvSpPr>
        <p:spPr bwMode="auto">
          <a:xfrm>
            <a:off x="5602592" y="3935334"/>
            <a:ext cx="1782544" cy="55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Прибыль прибыльных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организаций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(январь-ноябрь) 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1" name="Прямоугольник 14"/>
          <p:cNvSpPr>
            <a:spLocks noChangeArrowheads="1"/>
          </p:cNvSpPr>
          <p:nvPr/>
        </p:nvSpPr>
        <p:spPr bwMode="auto">
          <a:xfrm>
            <a:off x="7726641" y="3295515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+2,</a:t>
            </a:r>
            <a:r>
              <a:rPr lang="en-US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9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53" name="Прямоугольник 37"/>
          <p:cNvSpPr>
            <a:spLocks noChangeArrowheads="1"/>
          </p:cNvSpPr>
          <p:nvPr/>
        </p:nvSpPr>
        <p:spPr bwMode="auto">
          <a:xfrm>
            <a:off x="7673742" y="4039360"/>
            <a:ext cx="85600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+34,5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56" name="Прямоугольник 5"/>
          <p:cNvSpPr>
            <a:spLocks noChangeArrowheads="1"/>
          </p:cNvSpPr>
          <p:nvPr/>
        </p:nvSpPr>
        <p:spPr bwMode="auto">
          <a:xfrm>
            <a:off x="5583210" y="5344710"/>
            <a:ext cx="1771323" cy="5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Средний курс доллара</a:t>
            </a:r>
          </a:p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(рублей за доллар)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8" name="Прямоугольник 15"/>
          <p:cNvSpPr>
            <a:spLocks noChangeArrowheads="1"/>
          </p:cNvSpPr>
          <p:nvPr/>
        </p:nvSpPr>
        <p:spPr bwMode="auto">
          <a:xfrm>
            <a:off x="7813203" y="5356859"/>
            <a:ext cx="1226302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62,7  +7,5%</a:t>
            </a:r>
            <a:endParaRPr lang="ru-RU" altLang="ru-RU" b="1" dirty="0">
              <a:latin typeface="Arial Narrow" pitchFamily="34" charset="0"/>
            </a:endParaRPr>
          </a:p>
        </p:txBody>
      </p:sp>
      <p:pic>
        <p:nvPicPr>
          <p:cNvPr id="59" name="Picture 2" descr="Z:\Мои документы\currency-rates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74" y="5257894"/>
            <a:ext cx="635256" cy="6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Z:\Мои документы\valv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67" y="6110684"/>
            <a:ext cx="531265" cy="531265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12"/>
          <p:cNvSpPr>
            <a:spLocks noChangeArrowheads="1"/>
          </p:cNvSpPr>
          <p:nvPr/>
        </p:nvSpPr>
        <p:spPr bwMode="auto">
          <a:xfrm>
            <a:off x="5602592" y="4719478"/>
            <a:ext cx="1518048" cy="4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Оборот розничной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торговли 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64" name="Прямоугольник 14"/>
          <p:cNvSpPr>
            <a:spLocks noChangeArrowheads="1"/>
          </p:cNvSpPr>
          <p:nvPr/>
        </p:nvSpPr>
        <p:spPr bwMode="auto">
          <a:xfrm>
            <a:off x="7726641" y="4608999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+2,6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67" name="Прямоугольник 15"/>
          <p:cNvSpPr>
            <a:spLocks noChangeArrowheads="1"/>
          </p:cNvSpPr>
          <p:nvPr/>
        </p:nvSpPr>
        <p:spPr bwMode="auto">
          <a:xfrm>
            <a:off x="7813203" y="6100351"/>
            <a:ext cx="133210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69,7 + 31,3%</a:t>
            </a:r>
            <a:endParaRPr lang="ru-RU" altLang="ru-RU" b="1" dirty="0">
              <a:latin typeface="Arial Narrow" pitchFamily="34" charset="0"/>
            </a:endParaRPr>
          </a:p>
        </p:txBody>
      </p:sp>
      <p:pic>
        <p:nvPicPr>
          <p:cNvPr id="1026" name="Picture 2" descr="Z:\Мои документы\cash-machine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58" y="4625142"/>
            <a:ext cx="506730" cy="50673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factory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82" y="3295515"/>
            <a:ext cx="572273" cy="57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growth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92" y="3983605"/>
            <a:ext cx="555863" cy="5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245" y="109259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Обеспечение процедур банкротства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51012" y="3744322"/>
            <a:ext cx="8641468" cy="2492990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Усилена </a:t>
            </a:r>
            <a:r>
              <a:rPr lang="ru-RU" sz="1400" dirty="0">
                <a:latin typeface="Arial Narrow" panose="020B0606020202030204" pitchFamily="34" charset="0"/>
              </a:rPr>
              <a:t>роль механизма согласительных (примирительных) процедур, направленных на погашение накопленной налоговой задолженности в рассрочку, сохранение бизнеса и рабочих мест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     В </a:t>
            </a:r>
            <a:r>
              <a:rPr lang="ru-RU" sz="1400" dirty="0">
                <a:latin typeface="Arial Narrow" panose="020B0606020202030204" pitchFamily="34" charset="0"/>
              </a:rPr>
              <a:t>связи с этим мировое соглашение является одним из основных способов внесудебного решения вопросов, возникающих при деятельности субъектов </a:t>
            </a:r>
            <a:r>
              <a:rPr lang="ru-RU" sz="1400" dirty="0" smtClean="0">
                <a:latin typeface="Arial Narrow" panose="020B0606020202030204" pitchFamily="34" charset="0"/>
              </a:rPr>
              <a:t>гражданского права</a:t>
            </a:r>
            <a:r>
              <a:rPr lang="ru-RU" sz="1400" dirty="0">
                <a:latin typeface="Arial Narrow" panose="020B0606020202030204" pitchFamily="34" charset="0"/>
              </a:rPr>
              <a:t>, в основе которого лежит, построенная на принципах доброй воли, договоренность сторон о прекращении спора на устраивающих стороны условиях. И направлено на восстановление платежеспособности своей организации и деловой репутации на рынке.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Кроме </a:t>
            </a:r>
            <a:r>
              <a:rPr lang="ru-RU" sz="1400" dirty="0">
                <a:latin typeface="Arial Narrow" panose="020B0606020202030204" pitchFamily="34" charset="0"/>
              </a:rPr>
              <a:t>того, после принятия решения о направлении в суд заявления о признании должника банкротом должниками добровольно перечислено </a:t>
            </a:r>
            <a:r>
              <a:rPr lang="ru-RU" sz="1400" b="1" dirty="0">
                <a:latin typeface="Arial Narrow" panose="020B0606020202030204" pitchFamily="34" charset="0"/>
              </a:rPr>
              <a:t>34,7 млрд. 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     </a:t>
            </a:r>
            <a:r>
              <a:rPr lang="x-none" sz="1400" dirty="0" smtClean="0">
                <a:latin typeface="Arial Narrow" panose="020B0606020202030204" pitchFamily="34" charset="0"/>
              </a:rPr>
              <a:t>Эффективность </a:t>
            </a:r>
            <a:r>
              <a:rPr lang="x-none" sz="1400" dirty="0">
                <a:latin typeface="Arial Narrow" panose="020B0606020202030204" pitchFamily="34" charset="0"/>
              </a:rPr>
              <a:t>поступлений по результатам согласительных (примирительных) процедур (добровольное погашение, мировое соглашение) </a:t>
            </a:r>
            <a:r>
              <a:rPr lang="ru-RU" sz="1400" dirty="0">
                <a:latin typeface="Arial Narrow" panose="020B0606020202030204" pitchFamily="34" charset="0"/>
              </a:rPr>
              <a:t>по итогам 2018 года</a:t>
            </a:r>
            <a:r>
              <a:rPr lang="x-none" sz="1400" dirty="0">
                <a:latin typeface="Arial Narrow" panose="020B0606020202030204" pitchFamily="34" charset="0"/>
              </a:rPr>
              <a:t> </a:t>
            </a:r>
            <a:r>
              <a:rPr lang="x-none" sz="1400">
                <a:latin typeface="Arial Narrow" panose="020B0606020202030204" pitchFamily="34" charset="0"/>
              </a:rPr>
              <a:t>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32,4</a:t>
            </a:r>
            <a:r>
              <a:rPr lang="x-none" sz="1400" smtClean="0">
                <a:latin typeface="Arial Narrow" panose="020B0606020202030204" pitchFamily="34" charset="0"/>
              </a:rPr>
              <a:t>%.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5228" y="2504976"/>
            <a:ext cx="2080538" cy="12311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Поступления в рамках заключенных мировых </a:t>
            </a:r>
            <a:r>
              <a:rPr lang="ru-RU" dirty="0" smtClean="0"/>
              <a:t>соглашений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6,1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млрд рублей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49005" y="260761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53754" y="1241964"/>
            <a:ext cx="2320495" cy="904609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Погашено текущих платежей должниками, находящимися в стадии банкротства</a:t>
            </a:r>
          </a:p>
          <a:p>
            <a:pPr defTabSz="1041034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71,1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14276" y="2678502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71772" y="1334279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1,5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68055" y="1298362"/>
            <a:ext cx="40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9157" y="1189782"/>
            <a:ext cx="24445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в бюджет в ходе дел о несостоятельности (банкротстве)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126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88784" y="134883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79574" y="1422677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4,6%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7" y="1261966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Z:\Мои документы\bar-ch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50" y="1246988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Z:\Мои документы\human-resourc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96" y="2607453"/>
            <a:ext cx="546018" cy="5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70894" y="2492896"/>
            <a:ext cx="321264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Погашение задолженности, включенной в реестр требований кредиторов </a:t>
            </a:r>
            <a:r>
              <a:rPr lang="ru-RU" dirty="0" smtClean="0"/>
              <a:t>должника 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14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млрд рублей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verified7.png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60809" y="2575461"/>
            <a:ext cx="369447" cy="52248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Прямоугольник 31"/>
          <p:cNvSpPr/>
          <p:nvPr/>
        </p:nvSpPr>
        <p:spPr>
          <a:xfrm>
            <a:off x="3789856" y="2881706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4860" y="280476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6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177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Досудебное урегулирование налоговых споров</a:t>
            </a:r>
            <a:endParaRPr lang="ru-RU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426645" y="3178681"/>
            <a:ext cx="8579296" cy="340708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Одновременно </a:t>
            </a:r>
            <a:r>
              <a:rPr lang="ru-RU" sz="1400" dirty="0">
                <a:latin typeface="Arial Narrow" panose="020B0606020202030204" pitchFamily="34" charset="0"/>
              </a:rPr>
              <a:t>ввиду повышения качества досудебного урегулирования споров снизилось количество обращений заявителей в суды после их досудебного рассмотрения в вышестоящих налоговых органах. Так, </a:t>
            </a:r>
            <a:r>
              <a:rPr lang="ru-RU" sz="1400" dirty="0" smtClean="0">
                <a:latin typeface="Arial Narrow" panose="020B0606020202030204" pitchFamily="34" charset="0"/>
              </a:rPr>
              <a:t>в 2018 году </a:t>
            </a:r>
            <a:r>
              <a:rPr lang="ru-RU" sz="1400" dirty="0">
                <a:latin typeface="Arial Narrow" panose="020B0606020202030204" pitchFamily="34" charset="0"/>
              </a:rPr>
              <a:t>количество вынесенных судами 1 инстанции решений по заявлениям (искам) налогоплательщиков по налоговым спорам, прошедшим досудебное урегулирование, уменьшилось на </a:t>
            </a:r>
            <a:r>
              <a:rPr lang="ru-RU" sz="1400" dirty="0" smtClean="0">
                <a:latin typeface="Arial Narrow" panose="020B0606020202030204" pitchFamily="34" charset="0"/>
              </a:rPr>
              <a:t>8,5% </a:t>
            </a:r>
            <a:r>
              <a:rPr lang="ru-RU" sz="1400" dirty="0">
                <a:latin typeface="Arial Narrow" panose="020B0606020202030204" pitchFamily="34" charset="0"/>
              </a:rPr>
              <a:t>по сравнению с </a:t>
            </a:r>
            <a:r>
              <a:rPr lang="ru-RU" sz="1400" dirty="0" smtClean="0">
                <a:latin typeface="Arial Narrow" panose="020B0606020202030204" pitchFamily="34" charset="0"/>
              </a:rPr>
              <a:t>2017 годом.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Сохранение положительной тенденции сокращения числа споров в 2018 году стало возможным благодаря выработке налоговыми органами единых правоприменительных подходов, изменивших порядок администрирования налогоплательщиков, учету судебной практики при проведении мероприятий налогового контроля, а также доведению правовых позиций при рассмотрении жалоб до налогоплательщиков через размещенные на сайте ФНС России </a:t>
            </a:r>
            <a:r>
              <a:rPr lang="en-US" sz="1400" dirty="0" smtClean="0">
                <a:latin typeface="Arial Narrow" panose="020B0606020202030204" pitchFamily="34" charset="0"/>
              </a:rPr>
              <a:t>on-line</a:t>
            </a:r>
            <a:r>
              <a:rPr lang="ru-RU" sz="1400" dirty="0" smtClean="0">
                <a:latin typeface="Arial Narrow" panose="020B0606020202030204" pitchFamily="34" charset="0"/>
              </a:rPr>
              <a:t> сервисы и средства массовой информации.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Служба </a:t>
            </a:r>
            <a:r>
              <a:rPr lang="ru-RU" sz="1400" dirty="0">
                <a:latin typeface="Arial Narrow" panose="020B0606020202030204" pitchFamily="34" charset="0"/>
              </a:rPr>
              <a:t>на постоянной основе осуществляет наполнение контента размещенного на сайте ФНС России интернет-сервиса «Решения по жалобам», предоставляющего возможность просмотра в свободном доступе наиболее значимых решений, вынесенных по результатам рассмотрения </a:t>
            </a:r>
            <a:r>
              <a:rPr lang="ru-RU" sz="1400" dirty="0" smtClean="0">
                <a:latin typeface="Arial Narrow" panose="020B0606020202030204" pitchFamily="34" charset="0"/>
              </a:rPr>
              <a:t>налоговыми органами жалоб (обращений</a:t>
            </a:r>
            <a:r>
              <a:rPr lang="ru-RU" sz="1400" dirty="0">
                <a:latin typeface="Arial Narrow" panose="020B0606020202030204" pitchFamily="34" charset="0"/>
              </a:rPr>
              <a:t>) налогоплательщиков на акты налоговых органов ненормативного характера, действия или бездействие их должностных лиц. </a:t>
            </a:r>
          </a:p>
          <a:p>
            <a:pPr indent="180000" algn="just">
              <a:lnSpc>
                <a:spcPct val="95000"/>
              </a:lnSpc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43836" y="2348842"/>
            <a:ext cx="2657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 по результатам ВНП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КНП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61300" y="2408073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- 17,7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0800000">
            <a:off x="3328604" y="228565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726500" y="2089949"/>
            <a:ext cx="2161935" cy="546963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числа удовлетворенных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26500" y="1340768"/>
            <a:ext cx="2161934" cy="667237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сумм удовлетворенных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требований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100390" y="2223407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29,9%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02390" y="1452378"/>
            <a:ext cx="71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11,5%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7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5" y="2470859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89949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968900" y="1046952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поступивших жалоб по налоговым спорам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08401" y="1076415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- 16,4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1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6" y="1046952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 rot="10800000">
            <a:off x="3320138" y="101381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68900" y="1762036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61301" y="1775963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- 8,6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800000">
            <a:off x="3328604" y="172228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56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6" y="1762036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80204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Судебная работа налоговых органов</a:t>
            </a:r>
            <a:endParaRPr lang="ru-RU" sz="1800" dirty="0"/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3" y="623731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00610" y="5950226"/>
            <a:ext cx="71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72111" y="4552540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7696" y="3238494"/>
            <a:ext cx="3864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За 2018 год </a:t>
            </a:r>
            <a:r>
              <a:rPr lang="ru-RU" sz="1400" dirty="0">
                <a:latin typeface="Arial Narrow" panose="020B0606020202030204" pitchFamily="34" charset="0"/>
              </a:rPr>
              <a:t>количество судебных споров, в рамках которых обжаловались результаты </a:t>
            </a:r>
            <a:r>
              <a:rPr lang="ru-RU" sz="1400" dirty="0" smtClean="0">
                <a:latin typeface="Arial Narrow" panose="020B0606020202030204" pitchFamily="34" charset="0"/>
              </a:rPr>
              <a:t>налоговых проверок, </a:t>
            </a:r>
            <a:r>
              <a:rPr lang="ru-RU" sz="1400" dirty="0">
                <a:latin typeface="Arial Narrow" panose="020B0606020202030204" pitchFamily="34" charset="0"/>
              </a:rPr>
              <a:t>снизилось на 11% относительно аналогичного периода прошлого года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793" y="3238494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Стабильно высокие показатели судебной </a:t>
            </a:r>
            <a:r>
              <a:rPr lang="ru-RU" sz="1400" dirty="0">
                <a:latin typeface="Arial Narrow" panose="020B0606020202030204" pitchFamily="34" charset="0"/>
              </a:rPr>
              <a:t>работы за </a:t>
            </a:r>
            <a:r>
              <a:rPr lang="ru-RU" sz="1400" dirty="0" smtClean="0">
                <a:latin typeface="Arial Narrow" panose="020B0606020202030204" pitchFamily="34" charset="0"/>
              </a:rPr>
              <a:t>2018 год </a:t>
            </a:r>
            <a:r>
              <a:rPr lang="ru-RU" sz="1400" dirty="0">
                <a:latin typeface="Arial Narrow" panose="020B0606020202030204" pitchFamily="34" charset="0"/>
              </a:rPr>
              <a:t>связаны с эффективной совместной работой </a:t>
            </a:r>
            <a:r>
              <a:rPr lang="ru-RU" sz="1400" dirty="0" smtClean="0">
                <a:latin typeface="Arial Narrow" panose="020B0606020202030204" pitchFamily="34" charset="0"/>
              </a:rPr>
              <a:t>правовых отделов и контрольного </a:t>
            </a:r>
            <a:r>
              <a:rPr lang="ru-RU" sz="1400" dirty="0">
                <a:latin typeface="Arial Narrow" panose="020B0606020202030204" pitchFamily="34" charset="0"/>
              </a:rPr>
              <a:t>блока </a:t>
            </a:r>
            <a:r>
              <a:rPr lang="ru-RU" sz="1400" dirty="0" smtClean="0">
                <a:latin typeface="Arial Narrow" panose="020B0606020202030204" pitchFamily="34" charset="0"/>
              </a:rPr>
              <a:t>на стадии проверок и при </a:t>
            </a:r>
            <a:r>
              <a:rPr lang="ru-RU" sz="1400" dirty="0">
                <a:latin typeface="Arial Narrow" panose="020B0606020202030204" pitchFamily="34" charset="0"/>
              </a:rPr>
              <a:t>досудебном рассмотрении налоговых споров с учетом сложившейся судебной практики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2283" y="1083534"/>
            <a:ext cx="2588283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судебных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дел, в рамках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которых обжаловались результаты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мероприятий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налогового контроля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27377" y="1200078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5474" y="1874912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Удовлетворено в пользу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бюджета сумм требований</a:t>
            </a:r>
          </a:p>
          <a:p>
            <a:pPr defTabSz="1041034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168,7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85336" y="2122257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82,6%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3797942" y="112360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87565" y="2131715"/>
            <a:ext cx="443882" cy="416650"/>
          </a:xfrm>
          <a:prstGeom prst="rect">
            <a:avLst/>
          </a:prstGeom>
        </p:spPr>
      </p:pic>
      <p:pic>
        <p:nvPicPr>
          <p:cNvPr id="22" name="Picture 2" descr="Z:\Мои документы\ju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6" y="1200078"/>
            <a:ext cx="517684" cy="5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Z:\Мои документы\suc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0083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47414" y="1990008"/>
            <a:ext cx="2686761" cy="818354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дел,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рассмотренных в пользу налоговых органов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90098" y="2087907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4,6%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03253" y="204065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57849" y="1221675"/>
            <a:ext cx="443882" cy="4166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32016" y="1021956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рассмотренных требований,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204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37154" y="1237528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- 21,6%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>
            <a:off x="7993434" y="114265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4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Контрольно-кассовая техника  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251200" y="1978236"/>
            <a:ext cx="26727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ККТ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51200" y="2267580"/>
            <a:ext cx="2000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2,3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 единиц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7049" y="836712"/>
            <a:ext cx="3083383" cy="914400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сутки пробивается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150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 чеков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сумму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60032" y="1096583"/>
            <a:ext cx="443882" cy="416650"/>
          </a:xfrm>
          <a:prstGeom prst="rect">
            <a:avLst/>
          </a:prstGeom>
        </p:spPr>
      </p:pic>
      <p:pic>
        <p:nvPicPr>
          <p:cNvPr id="4" name="Picture 4" descr="D:\Рабочая\Коллегия ноябрь 2017\Итоги\cash-mach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7" y="1996220"/>
            <a:ext cx="456026" cy="4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808312"/>
            <a:ext cx="8686597" cy="3429000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За 2018 год установлено снижение по сравнению с 2017 годом количества проверок применения контрольно-кассовой техники (далее – ККТ), полноты учета выручки и использования специальных банковских счетов более чем на 32 тыс. (или на </a:t>
            </a:r>
            <a:r>
              <a:rPr lang="ru-RU" sz="1400" dirty="0" smtClean="0">
                <a:latin typeface="Arial Narrow" panose="020B0606020202030204" pitchFamily="34" charset="0"/>
              </a:rPr>
              <a:t>45,5%), </a:t>
            </a:r>
            <a:r>
              <a:rPr lang="ru-RU" sz="1400" dirty="0">
                <a:latin typeface="Arial Narrow" panose="020B0606020202030204" pitchFamily="34" charset="0"/>
              </a:rPr>
              <a:t>при этом результативность 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87%.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Указанное снижение контрольных мероприятий связано с переориентацией налоговых органов на информационную работу в связи с переходом налогоплательщиков на новый порядок применения ККТ.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результатам проверок, выявивших нарушения в 2018 году, предъявлены штрафные санкции на сумму более 247 млн. руб., показатель взыскания составил – 78 </a:t>
            </a:r>
            <a:r>
              <a:rPr lang="ru-RU" sz="1400" dirty="0" smtClean="0">
                <a:latin typeface="Arial Narrow" panose="020B0606020202030204" pitchFamily="34" charset="0"/>
              </a:rPr>
              <a:t>%.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ходе осуществления следующего этапа перехода на новый порядок применения ККТ до 01.07.2019 ФНС России ведется дальнейшая работа по обеспечению перехода отдельных категорий налогоплательщиков, которые в настоящее время не обязаны применять ККТ.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Запущен сервис информационного обмена по предоставлению внешним пользователям сведений о чеках онлайн-касс (АPI).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ФНС России в июне 2018 года совместно с Секретариатом Форума по налоговому администрированию ОЭСР провела в Венгрии международный семинар по онлайн-кассам, результаты которого легли в основу рекомендаций Форума по созданию систем онлайн-касс.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1210" y="1052736"/>
            <a:ext cx="318677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налогоплательщиков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1211" y="1342080"/>
            <a:ext cx="2000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865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тысяч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8" y="1081311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34"/>
            <a:ext cx="8229600" cy="9361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Государственная регистрация и учет налогоплательщиков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322" y="1946713"/>
            <a:ext cx="271875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ЕГРЮЛ </a:t>
            </a:r>
          </a:p>
          <a:p>
            <a:r>
              <a:rPr lang="ru-RU" dirty="0" smtClean="0"/>
              <a:t>о юридических лицах, прекративших свою деятельность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4279" y="1278276"/>
            <a:ext cx="2444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ЕГРЮЛ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юридических лицах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9471" y="1356093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- 16,7%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3396613" y="1230507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64697" y="1283372"/>
            <a:ext cx="2259631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ЕГРИП об индивидуальных предпринимателях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4697" y="2034965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ЕГРИП об ИП, прекративших свою деятельность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43126" y="2106657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+ 4,0%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98933" y="1337331"/>
            <a:ext cx="87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+ 11,8%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17693" y="126038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93739" y="2106657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+ 10,9%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54414" y="204683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3539651"/>
            <a:ext cx="8640960" cy="341632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По состоянию на 1 </a:t>
            </a:r>
            <a:r>
              <a:rPr lang="ru-RU" sz="1350" dirty="0" smtClean="0">
                <a:latin typeface="Arial Narrow" panose="020B0606020202030204" pitchFamily="34" charset="0"/>
              </a:rPr>
              <a:t>января 2019 </a:t>
            </a:r>
            <a:r>
              <a:rPr lang="ru-RU" sz="1350" dirty="0">
                <a:latin typeface="Arial Narrow" panose="020B0606020202030204" pitchFamily="34" charset="0"/>
              </a:rPr>
              <a:t>года в Едином государственном реестре юридических лиц (ЕГРЮЛ) содержатся 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4 085,0 </a:t>
            </a:r>
            <a:r>
              <a:rPr lang="ru-RU" sz="1350" b="1" dirty="0">
                <a:latin typeface="Arial Narrow" panose="020B0606020202030204" pitchFamily="34" charset="0"/>
              </a:rPr>
              <a:t>тыс. </a:t>
            </a:r>
            <a:r>
              <a:rPr lang="ru-RU" sz="1350" dirty="0">
                <a:latin typeface="Arial Narrow" panose="020B0606020202030204" pitchFamily="34" charset="0"/>
              </a:rPr>
              <a:t>юридических </a:t>
            </a:r>
            <a:r>
              <a:rPr lang="ru-RU" sz="1350" dirty="0" smtClean="0">
                <a:latin typeface="Arial Narrow" panose="020B0606020202030204" pitchFamily="34" charset="0"/>
              </a:rPr>
              <a:t>лицах </a:t>
            </a:r>
            <a:r>
              <a:rPr lang="ru-RU" sz="1350" dirty="0">
                <a:latin typeface="Arial Narrow" panose="020B0606020202030204" pitchFamily="34" charset="0"/>
              </a:rPr>
              <a:t>(кроме прекративших свою деятельность) и о </a:t>
            </a:r>
            <a:r>
              <a:rPr lang="ru-RU" sz="1350" b="1" dirty="0" smtClean="0">
                <a:latin typeface="Arial Narrow" panose="020B0606020202030204" pitchFamily="34" charset="0"/>
              </a:rPr>
              <a:t>6 515,6</a:t>
            </a:r>
            <a:r>
              <a:rPr lang="ru-RU" sz="1350" dirty="0" smtClean="0">
                <a:latin typeface="Arial Narrow" panose="020B0606020202030204" pitchFamily="34" charset="0"/>
              </a:rPr>
              <a:t> </a:t>
            </a:r>
            <a:r>
              <a:rPr lang="ru-RU" sz="1350" b="1" dirty="0">
                <a:latin typeface="Arial Narrow" panose="020B0606020202030204" pitchFamily="34" charset="0"/>
              </a:rPr>
              <a:t>тыс. </a:t>
            </a:r>
            <a:r>
              <a:rPr lang="ru-RU" sz="1350" dirty="0">
                <a:latin typeface="Arial Narrow" panose="020B0606020202030204" pitchFamily="34" charset="0"/>
              </a:rPr>
              <a:t>юридических </a:t>
            </a:r>
            <a:r>
              <a:rPr lang="ru-RU" sz="1350" dirty="0" smtClean="0">
                <a:latin typeface="Arial Narrow" panose="020B0606020202030204" pitchFamily="34" charset="0"/>
              </a:rPr>
              <a:t>лицах, </a:t>
            </a:r>
            <a:r>
              <a:rPr lang="ru-RU" sz="1350" dirty="0">
                <a:latin typeface="Arial Narrow" panose="020B0606020202030204" pitchFamily="34" charset="0"/>
              </a:rPr>
              <a:t>прекративших свою </a:t>
            </a:r>
            <a:r>
              <a:rPr lang="ru-RU" sz="1350" dirty="0" smtClean="0">
                <a:latin typeface="Arial Narrow" panose="020B0606020202030204" pitchFamily="34" charset="0"/>
              </a:rPr>
              <a:t>деятельность.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По </a:t>
            </a:r>
            <a:r>
              <a:rPr lang="ru-RU" sz="1350" dirty="0">
                <a:latin typeface="Arial Narrow" panose="020B0606020202030204" pitchFamily="34" charset="0"/>
              </a:rPr>
              <a:t>состоянию на 1 </a:t>
            </a:r>
            <a:r>
              <a:rPr lang="ru-RU" sz="1350" dirty="0" smtClean="0">
                <a:latin typeface="Arial Narrow" panose="020B0606020202030204" pitchFamily="34" charset="0"/>
              </a:rPr>
              <a:t>января 2019 </a:t>
            </a:r>
            <a:r>
              <a:rPr lang="ru-RU" sz="1350" dirty="0">
                <a:latin typeface="Arial Narrow" panose="020B0606020202030204" pitchFamily="34" charset="0"/>
              </a:rPr>
              <a:t>года в Едином государственном реестре индивидуальных предпринимателей (ЕГРИП) содержатся сведения о </a:t>
            </a:r>
            <a:r>
              <a:rPr lang="ru-RU" sz="1350" b="1" dirty="0">
                <a:latin typeface="Arial Narrow" panose="020B0606020202030204" pitchFamily="34" charset="0"/>
              </a:rPr>
              <a:t>3 </a:t>
            </a:r>
            <a:r>
              <a:rPr lang="ru-RU" sz="1350" b="1" dirty="0" smtClean="0">
                <a:latin typeface="Arial Narrow" panose="020B0606020202030204" pitchFamily="34" charset="0"/>
              </a:rPr>
              <a:t>983,4</a:t>
            </a:r>
            <a:r>
              <a:rPr lang="ru-RU" sz="1350" b="1" dirty="0">
                <a:latin typeface="Arial Narrow" panose="020B0606020202030204" pitchFamily="34" charset="0"/>
              </a:rPr>
              <a:t> тыс. </a:t>
            </a:r>
            <a:r>
              <a:rPr lang="ru-RU" sz="1350" dirty="0">
                <a:latin typeface="Arial Narrow" panose="020B0606020202030204" pitchFamily="34" charset="0"/>
              </a:rPr>
              <a:t> индивидуальных </a:t>
            </a:r>
            <a:r>
              <a:rPr lang="ru-RU" sz="1350" dirty="0" smtClean="0">
                <a:latin typeface="Arial Narrow" panose="020B0606020202030204" pitchFamily="34" charset="0"/>
              </a:rPr>
              <a:t>предпринимателях </a:t>
            </a:r>
            <a:r>
              <a:rPr lang="ru-RU" sz="1350" dirty="0">
                <a:latin typeface="Arial Narrow" panose="020B0606020202030204" pitchFamily="34" charset="0"/>
              </a:rPr>
              <a:t>и крестьянских (фермерских) </a:t>
            </a:r>
            <a:r>
              <a:rPr lang="ru-RU" sz="1350" dirty="0" smtClean="0">
                <a:latin typeface="Arial Narrow" panose="020B0606020202030204" pitchFamily="34" charset="0"/>
              </a:rPr>
              <a:t>хозяйств, </a:t>
            </a:r>
            <a:r>
              <a:rPr lang="ru-RU" sz="1350" dirty="0">
                <a:latin typeface="Arial Narrow" panose="020B0606020202030204" pitchFamily="34" charset="0"/>
              </a:rPr>
              <a:t>кроме прекративших свою деятельность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С использованием сервиса «Подача электронных документов на государственную регистрацию» за 2018 год направлено </a:t>
            </a:r>
            <a:r>
              <a:rPr lang="ru-RU" sz="1350" dirty="0">
                <a:latin typeface="Arial Narrow" panose="020B0606020202030204" pitchFamily="34" charset="0"/>
              </a:rPr>
              <a:t>более 897,7 тыс. пакетов </a:t>
            </a:r>
            <a:r>
              <a:rPr lang="ru-RU" sz="1350" dirty="0" smtClean="0">
                <a:latin typeface="Arial Narrow" panose="020B0606020202030204" pitchFamily="34" charset="0"/>
              </a:rPr>
              <a:t>электронных документов.</a:t>
            </a:r>
          </a:p>
          <a:p>
            <a:pPr indent="180000" algn="just"/>
            <a:endParaRPr lang="ru-RU" sz="135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С 1 августа 2016 года Служба осуществляет ведение </a:t>
            </a:r>
            <a:r>
              <a:rPr lang="ru-RU" sz="1350" b="1" dirty="0" smtClean="0">
                <a:latin typeface="Arial Narrow" panose="020B0606020202030204" pitchFamily="34" charset="0"/>
              </a:rPr>
              <a:t>Единого реестра субъектов малого и среднего предпринимательства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По </a:t>
            </a:r>
            <a:r>
              <a:rPr lang="ru-RU" sz="1350" dirty="0">
                <a:latin typeface="Arial Narrow" panose="020B0606020202030204" pitchFamily="34" charset="0"/>
              </a:rPr>
              <a:t>состоянию на 10 </a:t>
            </a:r>
            <a:r>
              <a:rPr lang="ru-RU" sz="1350" dirty="0" smtClean="0">
                <a:latin typeface="Arial Narrow" panose="020B0606020202030204" pitchFamily="34" charset="0"/>
              </a:rPr>
              <a:t>января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2019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года </a:t>
            </a:r>
            <a:r>
              <a:rPr lang="ru-RU" sz="1350" dirty="0">
                <a:latin typeface="Arial Narrow" panose="020B0606020202030204" pitchFamily="34" charset="0"/>
              </a:rPr>
              <a:t>в реестре содержатся 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6,04</a:t>
            </a:r>
            <a:r>
              <a:rPr lang="ru-RU" sz="1350" b="1" dirty="0">
                <a:latin typeface="Arial Narrow" panose="020B0606020202030204" pitchFamily="34" charset="0"/>
              </a:rPr>
              <a:t> млн. </a:t>
            </a:r>
            <a:r>
              <a:rPr lang="ru-RU" sz="1350" dirty="0" smtClean="0">
                <a:latin typeface="Arial Narrow" panose="020B0606020202030204" pitchFamily="34" charset="0"/>
              </a:rPr>
              <a:t>субъектов </a:t>
            </a:r>
            <a:r>
              <a:rPr lang="ru-RU" sz="1350" dirty="0">
                <a:latin typeface="Arial Narrow" panose="020B0606020202030204" pitchFamily="34" charset="0"/>
              </a:rPr>
              <a:t>малого и среднего предпринимательства, </a:t>
            </a:r>
            <a:r>
              <a:rPr lang="ru-RU" sz="1350" dirty="0" smtClean="0">
                <a:latin typeface="Arial Narrow" panose="020B0606020202030204" pitchFamily="34" charset="0"/>
              </a:rPr>
              <a:t>из </a:t>
            </a:r>
            <a:r>
              <a:rPr lang="ru-RU" sz="1350" dirty="0">
                <a:latin typeface="Arial Narrow" panose="020B0606020202030204" pitchFamily="34" charset="0"/>
              </a:rPr>
              <a:t>них </a:t>
            </a:r>
            <a:r>
              <a:rPr lang="ru-RU" sz="1350" dirty="0" smtClean="0">
                <a:latin typeface="Arial Narrow" panose="020B0606020202030204" pitchFamily="34" charset="0"/>
              </a:rPr>
              <a:t>– 5,77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млн. </a:t>
            </a:r>
            <a:r>
              <a:rPr lang="ru-RU" sz="1350" dirty="0">
                <a:latin typeface="Arial Narrow" panose="020B0606020202030204" pitchFamily="34" charset="0"/>
              </a:rPr>
              <a:t>микропредприятий с доходами до 120 млн. рублей, </a:t>
            </a:r>
            <a:r>
              <a:rPr lang="ru-RU" sz="1350" dirty="0" smtClean="0">
                <a:latin typeface="Arial Narrow" panose="020B0606020202030204" pitchFamily="34" charset="0"/>
              </a:rPr>
              <a:t>250,8</a:t>
            </a:r>
            <a:r>
              <a:rPr lang="ru-RU" sz="1350" dirty="0">
                <a:latin typeface="Arial Narrow" panose="020B0606020202030204" pitchFamily="34" charset="0"/>
              </a:rPr>
              <a:t> тыс. малых предприятий и </a:t>
            </a:r>
            <a:r>
              <a:rPr lang="ru-RU" sz="1350" dirty="0" smtClean="0">
                <a:latin typeface="Arial Narrow" panose="020B0606020202030204" pitchFamily="34" charset="0"/>
              </a:rPr>
              <a:t>18,8</a:t>
            </a:r>
            <a:r>
              <a:rPr lang="ru-RU" sz="1350" dirty="0">
                <a:latin typeface="Arial Narrow" panose="020B0606020202030204" pitchFamily="34" charset="0"/>
              </a:rPr>
              <a:t> тыс. средних предприятий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За </a:t>
            </a:r>
            <a:r>
              <a:rPr lang="ru-RU" sz="1350" dirty="0" smtClean="0">
                <a:latin typeface="Arial Narrow" panose="020B0606020202030204" pitchFamily="34" charset="0"/>
              </a:rPr>
              <a:t>2018 год </a:t>
            </a:r>
            <a:r>
              <a:rPr lang="ru-RU" sz="1350" dirty="0">
                <a:latin typeface="Arial Narrow" panose="020B0606020202030204" pitchFamily="34" charset="0"/>
              </a:rPr>
              <a:t>пользователями выполнено </a:t>
            </a:r>
            <a:r>
              <a:rPr lang="ru-RU" sz="1350" dirty="0" smtClean="0">
                <a:latin typeface="Arial Narrow" panose="020B0606020202030204" pitchFamily="34" charset="0"/>
              </a:rPr>
              <a:t>более </a:t>
            </a:r>
            <a:r>
              <a:rPr lang="ru-RU" sz="1350" b="1" dirty="0" smtClean="0">
                <a:latin typeface="Arial Narrow" panose="020B0606020202030204" pitchFamily="34" charset="0"/>
              </a:rPr>
              <a:t>19,0 млн. </a:t>
            </a:r>
            <a:r>
              <a:rPr lang="ru-RU" sz="1350" b="1" dirty="0">
                <a:latin typeface="Arial Narrow" panose="020B0606020202030204" pitchFamily="34" charset="0"/>
              </a:rPr>
              <a:t>поисковых запросов</a:t>
            </a:r>
            <a:r>
              <a:rPr lang="ru-RU" sz="1350" dirty="0">
                <a:latin typeface="Arial Narrow" panose="020B0606020202030204" pitchFamily="34" charset="0"/>
              </a:rPr>
              <a:t>, в том числе сформировано более </a:t>
            </a:r>
            <a:r>
              <a:rPr lang="ru-RU" sz="1350" dirty="0" smtClean="0">
                <a:latin typeface="Arial Narrow" panose="020B0606020202030204" pitchFamily="34" charset="0"/>
              </a:rPr>
              <a:t/>
            </a:r>
            <a:br>
              <a:rPr lang="ru-RU" sz="1350" dirty="0" smtClean="0">
                <a:latin typeface="Arial Narrow" panose="020B0606020202030204" pitchFamily="34" charset="0"/>
              </a:rPr>
            </a:br>
            <a:r>
              <a:rPr lang="ru-RU" sz="1350" dirty="0" smtClean="0">
                <a:latin typeface="Arial Narrow" panose="020B0606020202030204" pitchFamily="34" charset="0"/>
              </a:rPr>
              <a:t>3</a:t>
            </a:r>
            <a:r>
              <a:rPr lang="ru-RU" sz="1350" b="1" dirty="0" smtClean="0">
                <a:latin typeface="Arial Narrow" panose="020B0606020202030204" pitchFamily="34" charset="0"/>
              </a:rPr>
              <a:t>,1 млн. </a:t>
            </a:r>
            <a:r>
              <a:rPr lang="ru-RU" sz="1350" b="1" dirty="0">
                <a:latin typeface="Arial Narrow" panose="020B0606020202030204" pitchFamily="34" charset="0"/>
              </a:rPr>
              <a:t>выписок</a:t>
            </a:r>
            <a:r>
              <a:rPr lang="ru-RU" sz="1350" dirty="0">
                <a:latin typeface="Arial Narrow" panose="020B0606020202030204" pitchFamily="34" charset="0"/>
              </a:rPr>
              <a:t> из Единого реестра субъектов малого и среднего предпринимательства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4697" y="2708340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Реестр МСП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49343" y="2721518"/>
            <a:ext cx="2795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Количество  поданных на государственную регистрацию пакетов электронных документов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90155" y="2885971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+ 27,3%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16233" y="2870964"/>
            <a:ext cx="347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78840" y="198826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93739" y="2833772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+ 0,03%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52320" y="279520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026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1283372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021084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3" y="1283372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1" y="2021084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Мои документы\calend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761183"/>
            <a:ext cx="591260" cy="5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" y="2833772"/>
            <a:ext cx="4397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9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-1116632" y="1134916"/>
            <a:ext cx="11153775" cy="5203302"/>
            <a:chOff x="-215462" y="-179651"/>
            <a:chExt cx="11154375" cy="5202904"/>
          </a:xfrm>
        </p:grpSpPr>
        <p:grpSp>
          <p:nvGrpSpPr>
            <p:cNvPr id="15368" name="Группа 5"/>
            <p:cNvGrpSpPr>
              <a:grpSpLocks/>
            </p:cNvGrpSpPr>
            <p:nvPr/>
          </p:nvGrpSpPr>
          <p:grpSpPr bwMode="auto">
            <a:xfrm>
              <a:off x="-215462" y="-179651"/>
              <a:ext cx="11154375" cy="5202904"/>
              <a:chOff x="-215462" y="-179651"/>
              <a:chExt cx="11154375" cy="5202904"/>
            </a:xfrm>
          </p:grpSpPr>
          <p:sp>
            <p:nvSpPr>
              <p:cNvPr id="15370" name="Надпись 2"/>
              <p:cNvSpPr txBox="1">
                <a:spLocks noChangeArrowheads="1"/>
              </p:cNvSpPr>
              <p:nvPr/>
            </p:nvSpPr>
            <p:spPr bwMode="auto">
              <a:xfrm>
                <a:off x="929767" y="2975177"/>
                <a:ext cx="2079889" cy="106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>
                  <a:lnSpc>
                    <a:spcPct val="115000"/>
                  </a:lnSpc>
                </a:pPr>
                <a:r>
                  <a:rPr lang="ru-RU" altLang="ru-RU" sz="1300" b="1" dirty="0">
                    <a:solidFill>
                      <a:srgbClr val="365F91"/>
                    </a:solidFill>
                    <a:latin typeface="Arial Narrow" pitchFamily="34" charset="0"/>
                    <a:cs typeface="Times New Roman" pitchFamily="18" charset="0"/>
                  </a:rPr>
                  <a:t>ЛИЧНЫЙ КАБИНЕТ НАЛОГОПЛАТЕЛЬЩИКА ДЛЯ ФИЗИЧЕСКИХ ЛИЦ </a:t>
                </a:r>
                <a:endParaRPr lang="ru-RU" altLang="ru-RU" sz="11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algn="r">
                  <a:lnSpc>
                    <a:spcPct val="115000"/>
                  </a:lnSpc>
                </a:pPr>
                <a:r>
                  <a:rPr lang="ru-RU" altLang="ru-RU" sz="2000" b="1" smtClean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24,8 </a:t>
                </a:r>
                <a:r>
                  <a:rPr lang="ru-RU" altLang="ru-RU" sz="1300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млн </a:t>
                </a:r>
                <a:r>
                  <a:rPr lang="ru-RU" altLang="ru-RU" sz="1300" dirty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человек</a:t>
                </a:r>
                <a:endParaRPr lang="ru-RU" altLang="ru-RU" sz="1100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 </a:t>
                </a:r>
              </a:p>
            </p:txBody>
          </p:sp>
          <p:grpSp>
            <p:nvGrpSpPr>
              <p:cNvPr id="15371" name="Группа 8"/>
              <p:cNvGrpSpPr>
                <a:grpSpLocks/>
              </p:cNvGrpSpPr>
              <p:nvPr/>
            </p:nvGrpSpPr>
            <p:grpSpPr bwMode="auto">
              <a:xfrm>
                <a:off x="-215462" y="-179651"/>
                <a:ext cx="11154375" cy="5202904"/>
                <a:chOff x="-508760" y="-179651"/>
                <a:chExt cx="11154375" cy="5202904"/>
              </a:xfrm>
            </p:grpSpPr>
            <p:pic>
              <p:nvPicPr>
                <p:cNvPr id="15372" name="Рисунок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" b="-2020"/>
                <a:stretch>
                  <a:fillRect/>
                </a:stretch>
              </p:blipFill>
              <p:spPr bwMode="auto">
                <a:xfrm>
                  <a:off x="2882000" y="-110639"/>
                  <a:ext cx="4287329" cy="4373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6338" y="1571105"/>
                  <a:ext cx="2700020" cy="1086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 ЮРИДИЧЕСКОГО ЛИЦА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747</a:t>
                  </a:r>
                  <a:r>
                    <a:rPr lang="ru-RU" altLang="ru-RU" sz="13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altLang="ru-RU" sz="130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тысяч организаций</a:t>
                  </a:r>
                  <a:endParaRPr lang="ru-RU" altLang="ru-RU" sz="11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526331" y="-179651"/>
                  <a:ext cx="2190027" cy="12594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ИНДИВИДУАЛЬНОГО ПРЕДПРИНИМАТЕЛЯ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более </a:t>
                  </a:r>
                  <a:r>
                    <a:rPr lang="ru-RU" altLang="ru-RU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1,4</a:t>
                  </a:r>
                  <a:r>
                    <a:rPr lang="ru-RU" altLang="ru-RU" sz="130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 млн ИП</a:t>
                  </a:r>
                  <a:endParaRPr lang="ru-RU" altLang="ru-RU" sz="11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7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329" y="1303128"/>
                  <a:ext cx="2467875" cy="7759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РИСКИ </a:t>
                  </a: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БИЗНЕСА: ПРОВЕРЬ СЕБЯ И </a:t>
                  </a: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КОНТРАГЕНТА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1,2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млрд.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обращений*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-508760" y="4376272"/>
                  <a:ext cx="3225118" cy="6469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УЗНАЙ ИНН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399,7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</a:t>
                  </a:r>
                  <a:r>
                    <a:rPr lang="ru-RU" altLang="ru-RU" sz="13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*</a:t>
                  </a:r>
                  <a:endParaRPr lang="ru-RU" altLang="ru-RU" sz="1100" b="1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7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6" y="3888994"/>
                  <a:ext cx="2323856" cy="1134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ПОЛУЧЕНИЕ ВЫПИСКИ</a:t>
                  </a:r>
                  <a:b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</a:b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ИЗ </a:t>
                  </a: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ЕГРЮЛ/ЕГРИП ЧЕРЕЗ </a:t>
                  </a: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ИНТЕРНЕТ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13,4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обращений*</a:t>
                  </a: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8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5" y="2445588"/>
                  <a:ext cx="3475990" cy="710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ЕДИНЫЙ РЕЕСТР</a:t>
                  </a:r>
                  <a:b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</a:b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МАЛОГО И СРЕДНЕГО ПРЕДПРИНИМАТЕЛЬСТВА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22,5</a:t>
                  </a:r>
                  <a:r>
                    <a:rPr lang="ru-RU" altLang="ru-RU" sz="20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 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обращений*</a:t>
                  </a: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43351" y="-179651"/>
                  <a:ext cx="2520424" cy="698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ПРОВЕРКА КОРРЕКТНОСТИ ЗАПОЛНЕНИЯ СЧЕТОВ-ФАКТУР</a:t>
                  </a: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5,4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млрд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обращений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*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из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них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через</a:t>
                  </a:r>
                  <a:r>
                    <a:rPr lang="en-US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en-US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web-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сервис:</a:t>
                  </a:r>
                  <a:b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</a:b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105,4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.*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pic>
          <p:nvPicPr>
            <p:cNvPr id="7" name="Рисунок 6" descr="D:\Рабочая\Коллегия 6 сентября 2017\Примеры оформления слайдов 2\Slide08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7" t="45109" r="36714" b="16878"/>
            <a:stretch/>
          </p:blipFill>
          <p:spPr bwMode="auto">
            <a:xfrm>
              <a:off x="3891291" y="890025"/>
              <a:ext cx="2889849" cy="2372264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363" name="Номер слайда 3"/>
          <p:cNvSpPr>
            <a:spLocks noGrp="1"/>
          </p:cNvSpPr>
          <p:nvPr/>
        </p:nvSpPr>
        <p:spPr bwMode="auto">
          <a:xfrm>
            <a:off x="8418513" y="6237288"/>
            <a:ext cx="7254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2" tIns="51318" rIns="102642" bIns="51318" anchor="ctr"/>
          <a:lstStyle>
            <a:lvl1pPr defTabSz="1025525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itchFamily="34" charset="0"/>
              </a:defRPr>
            </a:lvl1pPr>
            <a:lvl2pPr marL="512763" indent="-55563" defTabSz="1025525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Arial" pitchFamily="34" charset="0"/>
              </a:defRPr>
            </a:lvl2pPr>
            <a:lvl3pPr marL="1025525" indent="-111125" defTabSz="1025525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Arial" pitchFamily="34" charset="0"/>
              </a:defRPr>
            </a:lvl3pPr>
            <a:lvl4pPr marL="1538288" indent="-166688" algn="just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Arial" pitchFamily="34" charset="0"/>
              </a:defRPr>
            </a:lvl4pPr>
            <a:lvl5pPr marL="2051050" indent="-222250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5pPr>
            <a:lvl6pPr marL="25082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6pPr>
            <a:lvl7pPr marL="29654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7pPr>
            <a:lvl8pPr marL="34226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8pPr>
            <a:lvl9pPr marL="38798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3013"/>
              </a:lnSpc>
              <a:spcBef>
                <a:spcPct val="0"/>
              </a:spcBef>
              <a:buFontTx/>
              <a:buNone/>
            </a:pPr>
            <a:fld id="{B084E5B5-89B5-4CFA-A742-909770CA5D23}" type="slidenum">
              <a:rPr lang="ru-RU" altLang="ru-RU" sz="1800">
                <a:solidFill>
                  <a:schemeClr val="tx1"/>
                </a:solidFill>
                <a:latin typeface="Arial Narrow" pitchFamily="34" charset="0"/>
              </a:rPr>
              <a:pPr algn="ctr">
                <a:lnSpc>
                  <a:spcPts val="3013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8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2804493" y="5505079"/>
            <a:ext cx="33115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БОЛЕЕ </a:t>
            </a:r>
            <a:r>
              <a:rPr lang="ru-RU" altLang="ru-RU" sz="2000" b="1" dirty="0" smtClean="0">
                <a:solidFill>
                  <a:srgbClr val="E46C0A"/>
                </a:solidFill>
                <a:latin typeface="Arial Narrow" pitchFamily="34" charset="0"/>
                <a:cs typeface="Times New Roman" pitchFamily="18" charset="0"/>
              </a:rPr>
              <a:t>50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 СЕРВИСОВ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количество посещений</a:t>
            </a:r>
            <a:r>
              <a:rPr lang="ru-RU" altLang="ru-RU" sz="1300" b="1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официального сайта</a:t>
            </a:r>
            <a:b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300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145 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млн.*</a:t>
            </a:r>
          </a:p>
        </p:txBody>
      </p:sp>
      <p:sp>
        <p:nvSpPr>
          <p:cNvPr id="15367" name="Надпись 2"/>
          <p:cNvSpPr txBox="1">
            <a:spLocks noChangeArrowheads="1"/>
          </p:cNvSpPr>
          <p:nvPr/>
        </p:nvSpPr>
        <p:spPr bwMode="auto">
          <a:xfrm>
            <a:off x="2804493" y="6286500"/>
            <a:ext cx="3224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15000"/>
              </a:lnSpc>
            </a:pPr>
            <a:endParaRPr lang="ru-RU" alt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300" b="1" dirty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ru-RU" altLang="ru-RU" sz="1300" b="1" dirty="0" smtClean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 2018 год</a:t>
            </a:r>
            <a:endParaRPr lang="ru-RU" alt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57200" y="6220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cs typeface="Times New Roman" panose="02020603050405020304" pitchFamily="18" charset="0"/>
              </a:rPr>
              <a:t>Официальный сайт ФНС России и сервисы</a:t>
            </a:r>
            <a:endParaRPr lang="ru-RU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07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2" y="2204864"/>
            <a:ext cx="8389313" cy="405341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Для удобства налогоплательщиков, посещающих налоговые органы, внедряется фирменный стиль Федеральной налоговой службы.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целях сокращения времени ожидания в очереди, для оптимизации процесса приёма налогоплательщиков проводится работа по оснащению инспекций ФНС России по субъектам Российской Федерации программно-аппаратными комплексами автоматизации обслуживания граждан и организаций в территориальных налоговых органах (системами управления очередью).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 целью предоставления налогоплательщикам качественного, быстрого информационного обслуживания при личном посещении налогоплательщиком налоговой инспекции за 2018 год </a:t>
            </a:r>
            <a:r>
              <a:rPr lang="ru-RU" sz="1400" dirty="0" smtClean="0">
                <a:latin typeface="Arial Narrow" panose="020B0606020202030204" pitchFamily="34" charset="0"/>
              </a:rPr>
              <a:t> 1 052 </a:t>
            </a:r>
            <a:r>
              <a:rPr lang="ru-RU" sz="1400" dirty="0">
                <a:latin typeface="Arial Narrow" panose="020B0606020202030204" pitchFamily="34" charset="0"/>
              </a:rPr>
              <a:t>сотрудника территориальных налоговых органов, осуществляющих личный приём и обслуживание налогоплательщиков, прошли обучающие тренинги по эффективному взаимодействию и вежливому общению с налогоплательщиками.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рамках работ по совершенствованию информирования налогоплательщиков ФНС России ведёт активную информационно-просветительскую работу по повышению налоговой грамотности.</a:t>
            </a:r>
          </a:p>
        </p:txBody>
      </p:sp>
      <p:pic>
        <p:nvPicPr>
          <p:cNvPr id="10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" y="1319436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1809" y="120082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удовлетворенности граждан качеством предоставления государственных услуг ФНС России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5244" y="1323267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1969" y="1197306"/>
            <a:ext cx="3155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вызовов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единый контакт-центр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в 2018 году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33280" y="1349036"/>
            <a:ext cx="845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9,3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2" descr="\\c0020-app008.dmz.tax.nalog.ru\DavWWWRoot\inetdata\0000-00-755\Мои документы\My Pictures\no-translate-detected_318-3348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46" y="1243620"/>
            <a:ext cx="548773" cy="54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Оказание услуг налогоплательщикам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739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357"/>
            <a:ext cx="8229600" cy="9361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Модернизация налоговых органов  </a:t>
            </a:r>
            <a:endParaRPr lang="ru-RU" sz="1800" dirty="0"/>
          </a:p>
        </p:txBody>
      </p:sp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OECD_4sma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478" r="7600"/>
          <a:stretch>
            <a:fillRect/>
          </a:stretch>
        </p:blipFill>
        <p:spPr>
          <a:xfrm rot="3475130">
            <a:off x="424008" y="2786457"/>
            <a:ext cx="2969535" cy="2718385"/>
          </a:xfrm>
          <a:prstGeom prst="ellipse">
            <a:avLst/>
          </a:prstGeom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22165" y="1415754"/>
            <a:ext cx="1656183" cy="2862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lIns="45719" rIns="45719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2014 – 2017</a:t>
            </a:r>
            <a:endParaRPr lang="en-US" alt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Straight Connector 48"/>
          <p:cNvCxnSpPr/>
          <p:nvPr/>
        </p:nvCxnSpPr>
        <p:spPr>
          <a:xfrm flipV="1">
            <a:off x="532309" y="1783774"/>
            <a:ext cx="6038527" cy="818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428902" y="1416950"/>
            <a:ext cx="3141934" cy="2850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lIns="45719" rIns="45719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ноябрь 2018 – январь 2019</a:t>
            </a:r>
            <a:endParaRPr lang="en-US" alt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7018766" y="1415754"/>
            <a:ext cx="2009415" cy="2862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  <a:miter/>
          </a:ln>
        </p:spPr>
        <p:txBody>
          <a:bodyPr lIns="45719" rIns="45719"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март-май 2019</a:t>
            </a:r>
            <a:endParaRPr lang="en-US" alt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Straight Connector 48"/>
          <p:cNvCxnSpPr/>
          <p:nvPr/>
        </p:nvCxnSpPr>
        <p:spPr>
          <a:xfrm>
            <a:off x="6888134" y="1784592"/>
            <a:ext cx="2140047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0730" y="1593640"/>
            <a:ext cx="2459429" cy="1134752"/>
          </a:xfrm>
          <a:prstGeom prst="rect">
            <a:avLst/>
          </a:prstGeom>
          <a:noFill/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159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ТП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ФБ-1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ФБ-2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37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автономных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ТП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6972" y="1387987"/>
            <a:ext cx="2896918" cy="1247648"/>
          </a:xfrm>
          <a:prstGeom prst="roundRect">
            <a:avLst/>
          </a:prstGeom>
          <a:noFill/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5738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188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–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ТП ФБ-3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4410" y="2165717"/>
            <a:ext cx="3236425" cy="1346247"/>
          </a:xfrm>
          <a:prstGeom prst="roundRect">
            <a:avLst/>
          </a:prstGeom>
          <a:noFill/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Администрируются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85738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се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физические лица</a:t>
            </a:r>
          </a:p>
          <a:p>
            <a:pPr marL="185738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25%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юридических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лиц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34411" y="3511964"/>
            <a:ext cx="5622032" cy="89274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Стабилизация </a:t>
            </a:r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программно-аппаратных средств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Адаптация сотрудников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2640567"/>
            <a:ext cx="2295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Все </a:t>
            </a:r>
            <a:r>
              <a:rPr lang="ru-RU" dirty="0">
                <a:latin typeface="Arial Narrow" panose="020B0606020202030204" pitchFamily="34" charset="0"/>
              </a:rPr>
              <a:t>юридические лица</a:t>
            </a:r>
          </a:p>
          <a:p>
            <a:r>
              <a:rPr lang="ru-RU" dirty="0">
                <a:latin typeface="Arial Narrow" panose="020B0606020202030204" pitchFamily="34" charset="0"/>
              </a:rPr>
              <a:t>Все крупнейшие </a:t>
            </a:r>
            <a:r>
              <a:rPr lang="ru-RU" dirty="0" smtClean="0">
                <a:latin typeface="Arial Narrow" panose="020B0606020202030204" pitchFamily="34" charset="0"/>
              </a:rPr>
              <a:t>НП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323" y="5621208"/>
            <a:ext cx="7734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ТП - технические процессы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ФБ-1 – функциональный блок  государственной регистрации и учета налогоплательщиков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ФБ-2 - </a:t>
            </a:r>
            <a:r>
              <a:rPr lang="ru-RU" sz="1400" dirty="0">
                <a:latin typeface="Arial Narrow" panose="020B0606020202030204" pitchFamily="34" charset="0"/>
              </a:rPr>
              <a:t>функциональный блок  </a:t>
            </a:r>
            <a:r>
              <a:rPr lang="ru-RU" sz="1400" dirty="0" smtClean="0">
                <a:latin typeface="Arial Narrow" panose="020B0606020202030204" pitchFamily="34" charset="0"/>
              </a:rPr>
              <a:t>администрирования имущественных налогов физических лиц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ФБ-3 - </a:t>
            </a:r>
            <a:r>
              <a:rPr lang="ru-RU" sz="1400" dirty="0">
                <a:latin typeface="Arial Narrow" panose="020B0606020202030204" pitchFamily="34" charset="0"/>
              </a:rPr>
              <a:t>функциональный блок </a:t>
            </a:r>
            <a:r>
              <a:rPr lang="ru-RU" sz="1400" dirty="0" smtClean="0">
                <a:latin typeface="Arial Narrow" panose="020B0606020202030204" pitchFamily="34" charset="0"/>
              </a:rPr>
              <a:t> администрирования  ЮЛ и ИП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Маркировка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558021" y="1213813"/>
            <a:ext cx="26727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Промаркировано меховых изделий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4903" y="1164592"/>
            <a:ext cx="2645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зарегистрированных участников в системе маркировки меховых изделий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00000" y="1309068"/>
            <a:ext cx="996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11 911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52339" y="124645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46231" y="131947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865817" y="1279170"/>
            <a:ext cx="1164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6,2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 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sym typeface="Symbol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товаров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31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1" y="1223194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ая\Коллегия ноябрь 2017\Итоги\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99538"/>
            <a:ext cx="497989" cy="4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12976"/>
            <a:ext cx="8003398" cy="2677656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Маркировка меховых изделий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обеспечивает: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indent="180000" algn="just">
              <a:spcAft>
                <a:spcPts val="0"/>
              </a:spcAft>
            </a:pPr>
            <a:endParaRPr lang="en-US" sz="1400" dirty="0">
              <a:latin typeface="Arial Narrow" panose="020B0606020202030204" pitchFamily="34" charset="0"/>
            </a:endParaRPr>
          </a:p>
          <a:p>
            <a:pPr indent="180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полную </a:t>
            </a:r>
            <a:r>
              <a:rPr lang="ru-RU" sz="1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прослеживаемость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 оборота товаров от производителя до его конечной реализации, что приводит к возможности видеть рынок товаров в режиме «онлайн»</a:t>
            </a:r>
            <a:endParaRPr lang="ru-RU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indent="1800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противодействие поступлению в легальный оборот фальсифицированной, контрафактной и недоброкачественной продукции</a:t>
            </a:r>
            <a:endParaRPr lang="ru-RU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indent="1800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проверку легальности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приобретаемого маркированного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товара с помощью приложения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для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мобильных устройств на базе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IOS и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Android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14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2775" y="2119435"/>
            <a:ext cx="2796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озничная реализация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меховых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изделий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63113" y="212295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89309" y="2060848"/>
            <a:ext cx="2480559" cy="113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945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тыс. ед. товара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на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сумму более </a:t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          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177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 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7" y="1956976"/>
            <a:ext cx="825488" cy="66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9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077" y="980728"/>
            <a:ext cx="8815411" cy="5688632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/>
            <a:r>
              <a:rPr lang="ru-RU" sz="1400" b="1" dirty="0">
                <a:latin typeface="Arial Narrow" panose="020B0606020202030204" pitchFamily="34" charset="0"/>
              </a:rPr>
              <a:t>Федеральный закон от 27.11.2018 № 422-ФЗ «О проведении эксперимента по установлению специального налогового режима «Налог на профессиональный доход» в городе федерального значения Москве, в Московской и Калужской областях, а также в Республике Татарстан (Татарстан)».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Федеральным законом в порядке эксперимента введен специальный налоговый режим «Налог на профессиональный доход».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Профессиональный доход - доход физических лиц от деятельности, при ведении которой они не имеют работодателя и не привлекают наемных работников по трудовым договорам, а также доход от использования имущества.</a:t>
            </a:r>
          </a:p>
          <a:p>
            <a:pPr indent="180000" algn="just"/>
            <a:r>
              <a:rPr lang="ru-RU" sz="1400" dirty="0" err="1">
                <a:latin typeface="Arial Narrow" panose="020B0606020202030204" pitchFamily="34" charset="0"/>
              </a:rPr>
              <a:t>Спецрежим</a:t>
            </a:r>
            <a:r>
              <a:rPr lang="ru-RU" sz="1400" dirty="0">
                <a:latin typeface="Arial Narrow" panose="020B0606020202030204" pitchFamily="34" charset="0"/>
              </a:rPr>
              <a:t> «Налог на профессиональный доход» введен в Москве, в Московской и Калужской областях, а также в Республике Татарстан.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Срок проведения эксперимента - с 1 января 2019 года до 31 декабря 2028 года включительно.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Применять </a:t>
            </a:r>
            <a:r>
              <a:rPr lang="ru-RU" sz="1400" dirty="0">
                <a:latin typeface="Arial Narrow" panose="020B0606020202030204" pitchFamily="34" charset="0"/>
              </a:rPr>
              <a:t>специальный налоговый режим вправе физические лица (граждане России и других государств Евразийского экономического союза), в том числе ИП, не имеющие наемных работников по трудовому договору.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При этом определен ряд ограничений для применения данного </a:t>
            </a:r>
            <a:r>
              <a:rPr lang="ru-RU" sz="1400" dirty="0" err="1">
                <a:latin typeface="Arial Narrow" panose="020B0606020202030204" pitchFamily="34" charset="0"/>
              </a:rPr>
              <a:t>спецрежима</a:t>
            </a:r>
            <a:r>
              <a:rPr lang="ru-RU" sz="1400" dirty="0">
                <a:latin typeface="Arial Narrow" panose="020B0606020202030204" pitchFamily="34" charset="0"/>
              </a:rPr>
              <a:t>. Это, в том числе: реализация подакцизных товаров и товаров, подлежащих обязательной маркировке; добыча и (или) реализация полезных ископаемых; получение доходов, превышающих в текущем календарном году 2,4 миллиона рублей.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Для регистрации достаточно скачать мобильное приложение «Мой налог», которое доступно для скачивания в </a:t>
            </a:r>
            <a:r>
              <a:rPr lang="ru-RU" sz="1400" dirty="0" err="1">
                <a:latin typeface="Arial Narrow" panose="020B0606020202030204" pitchFamily="34" charset="0"/>
              </a:rPr>
              <a:t>App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Store</a:t>
            </a:r>
            <a:r>
              <a:rPr lang="ru-RU" sz="1400" dirty="0">
                <a:latin typeface="Arial Narrow" panose="020B0606020202030204" pitchFamily="34" charset="0"/>
              </a:rPr>
              <a:t> и </a:t>
            </a:r>
            <a:r>
              <a:rPr lang="ru-RU" sz="1400" dirty="0" err="1">
                <a:latin typeface="Arial Narrow" panose="020B0606020202030204" pitchFamily="34" charset="0"/>
              </a:rPr>
              <a:t>Google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Play</a:t>
            </a:r>
            <a:r>
              <a:rPr lang="ru-RU" sz="1400" dirty="0">
                <a:latin typeface="Arial Narrow" panose="020B0606020202030204" pitchFamily="34" charset="0"/>
              </a:rPr>
              <a:t>, и зарегистрироваться в нем.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Объектом налогообложения являются доходы от реализации товаров, работ, услуг, имущественных прав (за исключением работы по трудовому договору, продажи недвижимого имущества, перепродажи товаров и др.).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Новый режим предусматривает 2 налоговые ставки в зависимости от того, кто является источником дохода: 4% - при реализации  физическим лицам и 6 % - при реализации организациям и индивидуальным предпринимателям. Причем в эту сумму включены отчисления в фонд обязательного медицинского страхования.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Фиксация расчетов </a:t>
            </a:r>
            <a:r>
              <a:rPr lang="ru-RU" sz="1400" dirty="0" err="1">
                <a:latin typeface="Arial Narrow" panose="020B0606020202030204" pitchFamily="34" charset="0"/>
              </a:rPr>
              <a:t>самозанятого</a:t>
            </a:r>
            <a:r>
              <a:rPr lang="ru-RU" sz="1400" dirty="0">
                <a:latin typeface="Arial Narrow" panose="020B0606020202030204" pitchFamily="34" charset="0"/>
              </a:rPr>
              <a:t> с покупателем осуществляется при помощи чека, выдаваемого мобильным приложением, с одновременной передачей данных в налоговый орган. Налог исчисляется налоговым органом с передачей налогоплательщику уведомления в мобильное приложение.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2630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Поступление </a:t>
            </a:r>
            <a:r>
              <a:rPr lang="ru-RU" sz="1800" dirty="0">
                <a:latin typeface="Arial Narrow" panose="020B0606020202030204" pitchFamily="34" charset="0"/>
              </a:rPr>
              <a:t>администрируемых </a:t>
            </a:r>
            <a:r>
              <a:rPr lang="ru-RU" sz="1800" dirty="0" smtClean="0">
                <a:latin typeface="Arial Narrow" panose="020B0606020202030204" pitchFamily="34" charset="0"/>
              </a:rPr>
              <a:t>ФНС России доходов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b="0" dirty="0"/>
              <a:t>(нарастающим </a:t>
            </a:r>
            <a:r>
              <a:rPr lang="ru-RU" sz="1800" b="0" dirty="0" smtClean="0"/>
              <a:t> итогом</a:t>
            </a:r>
            <a:r>
              <a:rPr lang="ru-RU" sz="1800" b="0" dirty="0"/>
              <a:t>)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221141"/>
              </p:ext>
            </p:extLst>
          </p:nvPr>
        </p:nvGraphicFramePr>
        <p:xfrm>
          <a:off x="107504" y="1597797"/>
          <a:ext cx="8784976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331640" y="4216698"/>
            <a:ext cx="6651027" cy="2287090"/>
            <a:chOff x="228727" y="4377813"/>
            <a:chExt cx="6778052" cy="2331921"/>
          </a:xfrm>
        </p:grpSpPr>
        <p:sp>
          <p:nvSpPr>
            <p:cNvPr id="6" name="Овал 5"/>
            <p:cNvSpPr/>
            <p:nvPr/>
          </p:nvSpPr>
          <p:spPr>
            <a:xfrm>
              <a:off x="4577522" y="5229200"/>
              <a:ext cx="947336" cy="947336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199939" y="5157192"/>
              <a:ext cx="1015930" cy="101593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97773" y="6232857"/>
              <a:ext cx="1470022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Налог на прибыль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03350" y="6251497"/>
              <a:ext cx="609106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НДФЛ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98912" y="6251497"/>
              <a:ext cx="504555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НДС</a:t>
              </a:r>
              <a:endPara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9817" y="6251497"/>
              <a:ext cx="61237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НДПИ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96835" y="5093404"/>
              <a:ext cx="1071900" cy="107190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5585" y="5110914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4 100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11875" y="5183313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 3 653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1505" y="5201828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3 575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8727" y="4383438"/>
              <a:ext cx="1246927" cy="1766402"/>
              <a:chOff x="228728" y="4269067"/>
              <a:chExt cx="1246927" cy="1766402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228728" y="4788542"/>
                <a:ext cx="1246927" cy="1246927"/>
              </a:xfrm>
              <a:prstGeom prst="ellipse">
                <a:avLst/>
              </a:prstGeom>
              <a:solidFill>
                <a:srgbClr val="4F81BD"/>
              </a:solidFill>
              <a:ln w="1143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5536" y="4895777"/>
                <a:ext cx="914400" cy="914400"/>
              </a:xfrm>
              <a:prstGeom prst="rect">
                <a:avLst/>
              </a:prstGeom>
            </p:spPr>
            <p:txBody>
              <a:bodyPr vert="horz" wrap="none" lIns="104306" tIns="52153" rIns="104306" bIns="52153" rtlCol="0" anchor="ctr">
                <a:noAutofit/>
              </a:bodyPr>
              <a:lstStyle/>
              <a:p>
                <a:pPr algn="ctr" defTabSz="1043056">
                  <a:spcBef>
                    <a:spcPct val="0"/>
                  </a:spcBef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6 127</a:t>
                </a: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316357" y="4672277"/>
                <a:ext cx="99357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441255" y="4269067"/>
                <a:ext cx="921127" cy="407675"/>
              </a:xfrm>
              <a:prstGeom prst="rect">
                <a:avLst/>
              </a:prstGeom>
            </p:spPr>
            <p:txBody>
              <a:bodyPr wrap="none" lIns="91168" tIns="45585" rIns="91168" bIns="45585">
                <a:spAutoFit/>
              </a:bodyPr>
              <a:lstStyle/>
              <a:p>
                <a:pPr algn="ctr" defTabSz="1100384"/>
                <a:r>
                  <a:rPr lang="ru-RU" sz="2000" b="1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+48,3%</a:t>
                </a:r>
                <a:endPara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1872219" y="4400594"/>
              <a:ext cx="921128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+24,6%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00839" y="4391243"/>
              <a:ext cx="921128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+12,4%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532110" y="4377813"/>
              <a:ext cx="921128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+16,4%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927169" y="4768878"/>
              <a:ext cx="862816" cy="141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220690" y="4768878"/>
              <a:ext cx="9144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5878496" y="5271938"/>
              <a:ext cx="895176" cy="895618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46120" y="5294376"/>
              <a:ext cx="723749" cy="821585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1 397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657644" y="6176536"/>
              <a:ext cx="1349135" cy="533198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Имущественные</a:t>
              </a:r>
            </a:p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налоги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65433" y="4401788"/>
              <a:ext cx="909366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</a:t>
              </a:r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11,7%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940899" y="4756742"/>
              <a:ext cx="75843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395536" y="125032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63935" y="1357908"/>
            <a:ext cx="903865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+23,0%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523824" y="4617673"/>
            <a:ext cx="89726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4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8823423" cy="5533032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качестве преференции предусмотрен налоговый вычет в размере 10 тыс. рублей для оплаты части сумм налога. Налоговый орган сам рассчитает и применит указанный вычет.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Уплата налога - ежемесячно.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Декларация не представляется.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течение десяти лет проведения эксперимента не могут вноситься изменения в Закон в части увеличения налоговых ставок и (или) уменьшения предельного размера доходов. </a:t>
            </a:r>
          </a:p>
          <a:p>
            <a:pPr indent="180000" algn="just"/>
            <a:endParaRPr lang="ru-RU" sz="1400" b="1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С </a:t>
            </a:r>
            <a:r>
              <a:rPr lang="ru-RU" sz="1400" b="1" dirty="0">
                <a:latin typeface="Arial Narrow" panose="020B0606020202030204" pitchFamily="34" charset="0"/>
              </a:rPr>
              <a:t>1 января 2019 года в Налоговом кодексе Российской Федерации появилась новая глава о налоге на дополнительный доход от добычи углеводородного сырья (НДД).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Плательщиками налога являются организации, которые осваивают участки недр для добычи нефти и газа и имеют лицензию на разведку и добычу нефти на пилотных участках недр.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соответствии с пунктом 10 статьи 333.47 НК РФ налогоплательщик налога на дополнительный доход от добычи углеводородного сырья (НДД) вправе обратиться в налоговый орган с заявлением о согласовании порядка распределения расходов, которые не могут быть отнесены к конкретному участку недр или к расходам от иной деятельности налогоплательщика;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Подать заявление можно будет в отношении отдельных участков недр, отказавшись тем самым от применения НДД. При этом пользователь будет уплачивать НДПИ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b="1" dirty="0">
                <a:latin typeface="Arial Narrow" panose="020B0606020202030204" pitchFamily="34" charset="0"/>
              </a:rPr>
              <a:t>Федеральный закон от 28 ноября 2018 г. N 444-ФЗ "О внесении изменений в Федеральный закон "О бухгалтерском учете"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Создание </a:t>
            </a:r>
            <a:r>
              <a:rPr lang="ru-RU" sz="1400" dirty="0">
                <a:latin typeface="Arial Narrow" panose="020B0606020202030204" pitchFamily="34" charset="0"/>
              </a:rPr>
              <a:t>ресурса позволит сократить бюджетные расходы на ведение государственных информационных ресурсов и снизить административную нагрузку за счет введения принципа «одного окна».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настоящее время бухгалтерская отчетность представляется сразу в несколько ведомств: налоговые органы, Росстат, Банк России, что ведет к дублированию функций государственных органов по получению и обработке бухгалтерской отчетности.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Начиная с отчетности за 2019 год (представляется до конца марта 2020 года)  бухгалтерская отчетность будет предоставляться только в один адрес – в налоговые органы или в Центральный банк.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свою очередь Центральный банк будет передавать бухгалтерскую отчетность поднадзорных организаций в адрес ФНС России для размещения в ГИР БО.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Таким образом, ресурс начнет работу в 2020 году.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5844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20"/>
            <a:ext cx="8751415" cy="5533032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>
              <a:lnSpc>
                <a:spcPct val="95000"/>
              </a:lnSpc>
            </a:pPr>
            <a:r>
              <a:rPr lang="ru-RU" sz="1400" b="1" dirty="0" smtClean="0">
                <a:latin typeface="Arial Narrow" panose="020B0606020202030204" pitchFamily="34" charset="0"/>
              </a:rPr>
              <a:t>Федеральный </a:t>
            </a:r>
            <a:r>
              <a:rPr lang="ru-RU" sz="1400" b="1" dirty="0">
                <a:latin typeface="Arial Narrow" panose="020B0606020202030204" pitchFamily="34" charset="0"/>
              </a:rPr>
              <a:t>закон от 3 августа 2018 г. N 302-ФЗ "О внесении изменений в части первую и вторую Налогового кодекса Российской Федерации"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Внесены изменения в НК РФ.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Ответственного участника КГН обязали представлять информацию о прогнозируемых поступлениях по налогу на прибыль в бюджеты регионов. Ее можно передавать региональным финансовым органам.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 3 до 2 месяцев сокращен срок камеральной проверки на основе декларации по НДС.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Налоговые органы надо уведомлять о том, что </a:t>
            </a:r>
            <a:r>
              <a:rPr lang="ru-RU" sz="1400" dirty="0" err="1">
                <a:latin typeface="Arial Narrow" panose="020B0606020202030204" pitchFamily="34" charset="0"/>
              </a:rPr>
              <a:t>истребуемые</a:t>
            </a:r>
            <a:r>
              <a:rPr lang="ru-RU" sz="1400" dirty="0">
                <a:latin typeface="Arial Narrow" panose="020B0606020202030204" pitchFamily="34" charset="0"/>
              </a:rPr>
              <a:t> документы (информация) были представлены ранее.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Изменился порядок признания внутрироссийской сделки контролируемой. Скорректирован перечень оснований. Для всех внутрироссийских сделок установлен единый порог по сумме доходов для признания их контролируемыми - 1 млрд руб. Ранее для отдельных сделок он составлял 60 млн и 100 млн.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Введен суммовой порог по выручке для отнесения сделок с иностранными взаимозависимыми лицами к категории контролируемых - 60 млн руб.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Прописано, как считается налоговая база по НДС и как налог принимается к вычету при получении предоплаты при уступке денежного требования по договору реализации товаров (работ, услуг), при передаче имущественных прав на жилые дома или жилые помещения, на доли в них, гаражи или </a:t>
            </a:r>
            <a:r>
              <a:rPr lang="ru-RU" sz="1400" dirty="0" err="1">
                <a:latin typeface="Arial Narrow" panose="020B0606020202030204" pitchFamily="34" charset="0"/>
              </a:rPr>
              <a:t>машино</a:t>
            </a:r>
            <a:r>
              <a:rPr lang="ru-RU" sz="1400" dirty="0">
                <a:latin typeface="Arial Narrow" panose="020B0606020202030204" pitchFamily="34" charset="0"/>
              </a:rPr>
              <a:t>-места.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Российские перевозчики на ж/д транспорте признаются налоговыми агентами при предоставлении в России ж/д подвижного состава и (или) контейнеров на основе договоров поручения, комиссии либо агентских договоров (за исключением транспортно-экспедиционных услуг и международной перевозки товаров). Уточнен порядок применения ставки НДС 0% при фрахтовании судна на время (тайм-чартер).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До 2 млрд руб. снижена минимальная сумма НДС, акцизов, налога на прибыль и НДПИ за 3 года, дающая право на заявительный порядок возмещения НДС, на освобождение от акциза без банковской гарантии.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Более не устанавливается минимальная величина, до которой регионы могут снижать ставку налога на прибыль для отдельных категорий налогоплательщиков.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Установлены размеры госпошлины за лицензирование </a:t>
            </a:r>
            <a:r>
              <a:rPr lang="ru-RU" sz="1400" dirty="0" err="1">
                <a:latin typeface="Arial Narrow" panose="020B0606020202030204" pitchFamily="34" charset="0"/>
              </a:rPr>
              <a:t>энергосбытовой</a:t>
            </a:r>
            <a:r>
              <a:rPr lang="ru-RU" sz="1400" dirty="0">
                <a:latin typeface="Arial Narrow" panose="020B0606020202030204" pitchFamily="34" charset="0"/>
              </a:rPr>
              <a:t> деятельности: за предоставление лицензии - 50 тыс. руб., ее переоформление, выдачу дубликата - 5 тыс. руб.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Налогом на имущество организаций не облагается движимое имущество.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Закон вступает в силу по истечении 1 месяца со дня его официального опубликования, за исключением отдельных положений, для которых предусмотрены иные сроки.</a:t>
            </a:r>
          </a:p>
          <a:p>
            <a:pPr indent="180000" algn="just">
              <a:lnSpc>
                <a:spcPct val="95000"/>
              </a:lnSpc>
            </a:pP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7065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Поступление администрируемых ФНС России доходов в федеральный бюджет</a:t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и консолидированные бюджеты субъектов Российской </a:t>
            </a:r>
            <a:r>
              <a:rPr lang="ru-RU" sz="1800" dirty="0" smtClean="0">
                <a:latin typeface="Arial Narrow" panose="020B0606020202030204" pitchFamily="34" charset="0"/>
              </a:rPr>
              <a:t>Федерации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b="0" dirty="0" smtClean="0"/>
              <a:t>(нарастающим  итогом)</a:t>
            </a:r>
            <a:endParaRPr lang="ru-RU" sz="1800" b="0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6836398"/>
              </p:ext>
            </p:extLst>
          </p:nvPr>
        </p:nvGraphicFramePr>
        <p:xfrm>
          <a:off x="24332" y="1458261"/>
          <a:ext cx="9118435" cy="232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5463968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6551" y="119969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98888" y="1089202"/>
            <a:ext cx="83333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+30,2%</a:t>
            </a:r>
            <a:endParaRPr lang="ru-RU" sz="1600" b="1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09434" y="2060848"/>
            <a:ext cx="83333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E46C0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+14,9%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38183" y="4005655"/>
            <a:ext cx="2138505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18638" y="4005064"/>
            <a:ext cx="4256253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algn="ctr"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Консолидированные бюджеты субъектов 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72000" y="4531953"/>
            <a:ext cx="76921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НДФЛ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62272" y="4965445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03935" y="5410305"/>
            <a:ext cx="235618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Имущественные налоги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09785" y="5900646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75666" y="4406375"/>
            <a:ext cx="792678" cy="5847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3 653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06513" y="4877903"/>
            <a:ext cx="752103" cy="54179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3 104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16441" y="5277116"/>
            <a:ext cx="732853" cy="62697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1 397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5008036"/>
            <a:ext cx="637767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НДС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744" y="4867557"/>
            <a:ext cx="914400" cy="58668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3 575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1520" y="4542912"/>
            <a:ext cx="774022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НДПИ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8032" y="4319538"/>
            <a:ext cx="873824" cy="74248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6 060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53492" y="5447687"/>
            <a:ext cx="914400" cy="4426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996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11691" y="5892669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632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47384" y="4491407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+49,2%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1909" y="4967733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16,4%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39" y="5459496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30,6%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960649" y="4223145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13815" y="5875035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+ 3,4%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75214" y="5430356"/>
            <a:ext cx="892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+11,7%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53968" y="4948792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+22,8%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63493" y="4502114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+12,4%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"/>
          <p:cNvSpPr>
            <a:spLocks noGrp="1"/>
          </p:cNvSpPr>
          <p:nvPr/>
        </p:nvSpPr>
        <p:spPr bwMode="auto">
          <a:xfrm>
            <a:off x="8455024" y="628741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28884" y="4283853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97583" y="1047631"/>
            <a:ext cx="7751126" cy="4892533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dirty="0" smtClean="0">
                  <a:solidFill>
                    <a:srgbClr val="000000"/>
                  </a:solidFill>
                  <a:latin typeface="Arial Обычный" charset="0"/>
                </a:rPr>
                <a:t> </a:t>
              </a: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dirty="0" smtClean="0">
                  <a:solidFill>
                    <a:srgbClr val="000000"/>
                  </a:solidFill>
                  <a:latin typeface="Arial Обычный" charset="0"/>
                </a:rPr>
                <a:t> </a:t>
              </a: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2751933" y="3874295"/>
              <a:ext cx="41275" cy="41275"/>
            </a:xfrm>
            <a:custGeom>
              <a:avLst/>
              <a:gdLst>
                <a:gd name="T0" fmla="*/ 12 w 84"/>
                <a:gd name="T1" fmla="*/ 84 h 84"/>
                <a:gd name="T2" fmla="*/ 24 w 84"/>
                <a:gd name="T3" fmla="*/ 55 h 84"/>
                <a:gd name="T4" fmla="*/ 0 w 84"/>
                <a:gd name="T5" fmla="*/ 36 h 84"/>
                <a:gd name="T6" fmla="*/ 31 w 84"/>
                <a:gd name="T7" fmla="*/ 36 h 84"/>
                <a:gd name="T8" fmla="*/ 43 w 84"/>
                <a:gd name="T9" fmla="*/ 0 h 84"/>
                <a:gd name="T10" fmla="*/ 55 w 84"/>
                <a:gd name="T11" fmla="*/ 36 h 84"/>
                <a:gd name="T12" fmla="*/ 84 w 84"/>
                <a:gd name="T13" fmla="*/ 36 h 84"/>
                <a:gd name="T14" fmla="*/ 55 w 84"/>
                <a:gd name="T15" fmla="*/ 55 h 84"/>
                <a:gd name="T16" fmla="*/ 67 w 84"/>
                <a:gd name="T17" fmla="*/ 84 h 84"/>
                <a:gd name="T18" fmla="*/ 43 w 84"/>
                <a:gd name="T19" fmla="*/ 67 h 84"/>
                <a:gd name="T20" fmla="*/ 12 w 84"/>
                <a:gd name="T21" fmla="*/ 84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84"/>
                <a:gd name="T35" fmla="*/ 84 w 84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84">
                  <a:moveTo>
                    <a:pt x="12" y="84"/>
                  </a:moveTo>
                  <a:lnTo>
                    <a:pt x="24" y="55"/>
                  </a:lnTo>
                  <a:lnTo>
                    <a:pt x="0" y="36"/>
                  </a:lnTo>
                  <a:lnTo>
                    <a:pt x="31" y="36"/>
                  </a:lnTo>
                  <a:lnTo>
                    <a:pt x="43" y="0"/>
                  </a:lnTo>
                  <a:lnTo>
                    <a:pt x="55" y="36"/>
                  </a:lnTo>
                  <a:lnTo>
                    <a:pt x="84" y="36"/>
                  </a:lnTo>
                  <a:lnTo>
                    <a:pt x="55" y="55"/>
                  </a:lnTo>
                  <a:lnTo>
                    <a:pt x="67" y="84"/>
                  </a:lnTo>
                  <a:lnTo>
                    <a:pt x="43" y="67"/>
                  </a:lnTo>
                  <a:lnTo>
                    <a:pt x="12" y="84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1493">
                <a:defRPr/>
              </a:pPr>
              <a:endParaRPr lang="ru-RU" sz="10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3635896" y="3413882"/>
            <a:ext cx="862002" cy="23483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49" tIns="40025" rIns="80049" bIns="40025" anchor="ctr"/>
          <a:lstStyle/>
          <a:p>
            <a:pPr algn="ctr" defTabSz="892233">
              <a:defRPr/>
            </a:pPr>
            <a:endParaRPr lang="ru-RU"/>
          </a:p>
        </p:txBody>
      </p:sp>
      <p:sp>
        <p:nvSpPr>
          <p:cNvPr id="141" name="TextBox 140"/>
          <p:cNvSpPr txBox="1"/>
          <p:nvPr/>
        </p:nvSpPr>
        <p:spPr>
          <a:xfrm>
            <a:off x="4733420" y="4832132"/>
            <a:ext cx="781910" cy="829353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defTabSz="913142">
              <a:defRPr/>
            </a:pPr>
            <a:r>
              <a:rPr lang="ru-RU" sz="5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+</a:t>
            </a: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2,4</a:t>
            </a:r>
            <a:r>
              <a:rPr lang="ru-RU" sz="53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%</a:t>
            </a:r>
            <a:endParaRPr lang="ru-RU" sz="53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2419033" y="3989821"/>
            <a:ext cx="862002" cy="1772453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49" tIns="40025" rIns="80049" bIns="40025" anchor="ctr"/>
          <a:lstStyle/>
          <a:p>
            <a:pPr algn="ctr" defTabSz="892233">
              <a:defRPr/>
            </a:pPr>
            <a:endParaRPr lang="ru-RU"/>
          </a:p>
        </p:txBody>
      </p:sp>
      <p:sp>
        <p:nvSpPr>
          <p:cNvPr id="143" name="TextBox 142"/>
          <p:cNvSpPr txBox="1"/>
          <p:nvPr/>
        </p:nvSpPr>
        <p:spPr>
          <a:xfrm>
            <a:off x="2371522" y="3334690"/>
            <a:ext cx="781910" cy="829353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sz="3500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11 644</a:t>
            </a:r>
            <a:endParaRPr lang="ru-RU" sz="2500" dirty="0">
              <a:solidFill>
                <a:srgbClr val="005AA9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638686" y="2602695"/>
            <a:ext cx="781910" cy="829353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sz="3500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11 927</a:t>
            </a:r>
            <a:endParaRPr lang="ru-RU" sz="2500" dirty="0">
              <a:solidFill>
                <a:srgbClr val="005AA9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034866" y="1268760"/>
            <a:ext cx="3236238" cy="829353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Федеральный бюджет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894546" y="980728"/>
            <a:ext cx="781910" cy="829353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млрд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рублей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429893" y="5703242"/>
            <a:ext cx="781910" cy="414676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Бюджет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697631" y="5691723"/>
            <a:ext cx="781910" cy="414676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Факт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743857" y="3012164"/>
            <a:ext cx="781910" cy="829353"/>
          </a:xfrm>
          <a:prstGeom prst="rect">
            <a:avLst/>
          </a:prstGeom>
        </p:spPr>
        <p:txBody>
          <a:bodyPr wrap="none" lIns="91316" tIns="45659" rIns="91316" bIns="45659" anchor="ctr"/>
          <a:lstStyle/>
          <a:p>
            <a:pPr algn="ctr" defTabSz="913142">
              <a:defRPr/>
            </a:pPr>
            <a:r>
              <a:rPr lang="ru-RU" sz="3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+ 283</a:t>
            </a:r>
            <a:endParaRPr lang="ru-RU" sz="25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50" name="Заголовок 1"/>
          <p:cNvSpPr txBox="1">
            <a:spLocks/>
          </p:cNvSpPr>
          <p:nvPr/>
        </p:nvSpPr>
        <p:spPr>
          <a:xfrm>
            <a:off x="457200" y="4903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Исполнение федерального бюджета в 2018 году</a:t>
            </a:r>
            <a:endParaRPr lang="ru-RU" sz="1800" b="1" dirty="0"/>
          </a:p>
        </p:txBody>
      </p:sp>
      <p:sp>
        <p:nvSpPr>
          <p:cNvPr id="151" name="Номер слайда 3"/>
          <p:cNvSpPr>
            <a:spLocks noGrp="1"/>
          </p:cNvSpPr>
          <p:nvPr/>
        </p:nvSpPr>
        <p:spPr bwMode="auto">
          <a:xfrm>
            <a:off x="8455024" y="628741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97972"/>
            <a:ext cx="8229600" cy="50405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прибыль организаций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16806" y="1216474"/>
            <a:ext cx="4379824" cy="2099256"/>
            <a:chOff x="201386" y="3328380"/>
            <a:chExt cx="4271690" cy="2892976"/>
          </a:xfrm>
        </p:grpSpPr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2095790320"/>
                </p:ext>
              </p:extLst>
            </p:nvPr>
          </p:nvGraphicFramePr>
          <p:xfrm>
            <a:off x="201386" y="3328380"/>
            <a:ext cx="3966217" cy="28929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TextBox 25"/>
            <p:cNvSpPr txBox="1"/>
            <p:nvPr/>
          </p:nvSpPr>
          <p:spPr bwMode="auto">
            <a:xfrm>
              <a:off x="1249992" y="4366584"/>
              <a:ext cx="660730" cy="815152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+30,6%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985526" y="5149734"/>
              <a:ext cx="816031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22,8%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862129" y="3472310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+24,6%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217246" y="1646244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17246" y="227687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17246" y="1052736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952328" y="1003455"/>
            <a:ext cx="1403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1166804"/>
            <a:ext cx="39604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поступлений </a:t>
            </a:r>
            <a:r>
              <a:rPr lang="ru-RU" sz="1400" b="1" dirty="0">
                <a:latin typeface="Arial Narrow" panose="020B0606020202030204" pitchFamily="34" charset="0"/>
              </a:rPr>
              <a:t>налога на прибыль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организаций</a:t>
            </a:r>
            <a:r>
              <a:rPr lang="ru-RU" sz="1400" dirty="0" smtClean="0">
                <a:latin typeface="Arial Narrow" panose="020B0606020202030204" pitchFamily="34" charset="0"/>
              </a:rPr>
              <a:t> на </a:t>
            </a:r>
            <a:r>
              <a:rPr lang="ru-RU" sz="1400" b="1" dirty="0" smtClean="0">
                <a:latin typeface="Arial Narrow" panose="020B0606020202030204" pitchFamily="34" charset="0"/>
              </a:rPr>
              <a:t>810 </a:t>
            </a:r>
            <a:r>
              <a:rPr lang="ru-RU" sz="1400" dirty="0">
                <a:latin typeface="Arial Narrow" panose="020B0606020202030204" pitchFamily="34" charset="0"/>
              </a:rPr>
              <a:t>млрд рублей обеспечен за счет</a:t>
            </a:r>
            <a:r>
              <a:rPr lang="ru-RU" sz="1400" dirty="0" smtClean="0">
                <a:latin typeface="Arial Narrow" panose="020B0606020202030204" pitchFamily="34" charset="0"/>
              </a:rPr>
              <a:t>: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экономических </a:t>
            </a:r>
            <a:r>
              <a:rPr lang="ru-RU" sz="1400" b="1" dirty="0">
                <a:latin typeface="Arial Narrow" panose="020B0606020202030204" pitchFamily="34" charset="0"/>
              </a:rPr>
              <a:t>факторов, включая </a:t>
            </a:r>
            <a:r>
              <a:rPr lang="ru-RU" sz="1400" b="1" dirty="0" smtClean="0">
                <a:latin typeface="Arial Narrow" panose="020B0606020202030204" pitchFamily="34" charset="0"/>
              </a:rPr>
              <a:t>изменение прибыли прибыльных организаций </a:t>
            </a:r>
            <a:r>
              <a:rPr lang="ru-RU" sz="1400" b="1" dirty="0">
                <a:latin typeface="Arial Narrow" panose="020B0606020202030204" pitchFamily="34" charset="0"/>
              </a:rPr>
              <a:t>и временной фактор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+</a:t>
            </a:r>
            <a:r>
              <a:rPr lang="ru-RU" sz="1400" b="1" dirty="0" smtClean="0">
                <a:latin typeface="Arial Narrow" panose="020B0606020202030204" pitchFamily="34" charset="0"/>
              </a:rPr>
              <a:t> 631 </a:t>
            </a:r>
            <a:r>
              <a:rPr lang="ru-RU" sz="1400" dirty="0">
                <a:latin typeface="Arial Narrow" panose="020B0606020202030204" pitchFamily="34" charset="0"/>
              </a:rPr>
              <a:t>млрд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рублей, в том числе: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рост прибыли прибыльных организаций – </a:t>
            </a:r>
            <a:r>
              <a:rPr lang="ru-RU" sz="1400" b="1" dirty="0" smtClean="0">
                <a:latin typeface="Arial Narrow" panose="020B0606020202030204" pitchFamily="34" charset="0"/>
              </a:rPr>
              <a:t>597</a:t>
            </a:r>
            <a:r>
              <a:rPr lang="ru-RU" sz="1400" dirty="0" smtClean="0">
                <a:latin typeface="Arial Narrow" panose="020B0606020202030204" pitchFamily="34" charset="0"/>
              </a:rPr>
              <a:t> млрд </a:t>
            </a:r>
            <a:r>
              <a:rPr lang="ru-RU" sz="1400" dirty="0">
                <a:latin typeface="Arial Narrow" panose="020B0606020202030204" pitchFamily="34" charset="0"/>
              </a:rPr>
              <a:t>рублей;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временные </a:t>
            </a:r>
            <a:r>
              <a:rPr lang="ru-RU" sz="1400" dirty="0">
                <a:latin typeface="Arial Narrow" panose="020B0606020202030204" pitchFamily="34" charset="0"/>
              </a:rPr>
              <a:t>факторы </a:t>
            </a:r>
            <a:r>
              <a:rPr lang="ru-RU" sz="1400" dirty="0" smtClean="0">
                <a:latin typeface="Arial Narrow" panose="020B0606020202030204" pitchFamily="34" charset="0"/>
              </a:rPr>
              <a:t>– </a:t>
            </a:r>
            <a:r>
              <a:rPr lang="ru-RU" sz="1400" b="1" dirty="0" smtClean="0">
                <a:latin typeface="Arial Narrow" panose="020B0606020202030204" pitchFamily="34" charset="0"/>
              </a:rPr>
              <a:t>34</a:t>
            </a:r>
            <a:r>
              <a:rPr lang="ru-RU" sz="1400" dirty="0" smtClean="0">
                <a:latin typeface="Arial Narrow" panose="020B0606020202030204" pitchFamily="34" charset="0"/>
              </a:rPr>
              <a:t> млрд </a:t>
            </a:r>
            <a:r>
              <a:rPr lang="ru-RU" sz="1400" dirty="0">
                <a:latin typeface="Arial Narrow" panose="020B0606020202030204" pitchFamily="34" charset="0"/>
              </a:rPr>
              <a:t>рублей.</a:t>
            </a:r>
          </a:p>
          <a:p>
            <a:pPr indent="180975" algn="just"/>
            <a:r>
              <a:rPr lang="ru-RU" sz="1400" b="1" dirty="0" smtClean="0">
                <a:latin typeface="Arial Narrow" panose="020B0606020202030204" pitchFamily="34" charset="0"/>
              </a:rPr>
              <a:t>- законодательного фактора </a:t>
            </a:r>
            <a:r>
              <a:rPr lang="ru-RU" sz="1400" dirty="0" smtClean="0">
                <a:latin typeface="Arial Narrow" panose="020B0606020202030204" pitchFamily="34" charset="0"/>
              </a:rPr>
              <a:t>(введение </a:t>
            </a:r>
            <a:r>
              <a:rPr lang="ru-RU" sz="1400" dirty="0">
                <a:latin typeface="Arial Narrow" panose="020B0606020202030204" pitchFamily="34" charset="0"/>
              </a:rPr>
              <a:t>ограничений на списание убытков прошлых </a:t>
            </a:r>
            <a:r>
              <a:rPr lang="ru-RU" sz="1400" dirty="0" smtClean="0">
                <a:latin typeface="Arial Narrow" panose="020B0606020202030204" pitchFamily="34" charset="0"/>
              </a:rPr>
              <a:t>периодов) </a:t>
            </a:r>
            <a:r>
              <a:rPr lang="ru-RU" sz="1400" b="1" dirty="0" smtClean="0">
                <a:latin typeface="Arial Narrow" panose="020B0606020202030204" pitchFamily="34" charset="0"/>
              </a:rPr>
              <a:t>+ 179 </a:t>
            </a:r>
            <a:r>
              <a:rPr lang="ru-RU" sz="1400" dirty="0"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latin typeface="Arial Narrow" panose="020B0606020202030204" pitchFamily="34" charset="0"/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27033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11010" y="1183226"/>
            <a:ext cx="3817863" cy="1773491"/>
            <a:chOff x="217246" y="3328248"/>
            <a:chExt cx="4230525" cy="2820350"/>
          </a:xfrm>
        </p:grpSpPr>
        <p:graphicFrame>
          <p:nvGraphicFramePr>
            <p:cNvPr id="26" name="Диаграмма 25"/>
            <p:cNvGraphicFramePr/>
            <p:nvPr>
              <p:extLst>
                <p:ext uri="{D42A27DB-BD31-4B8C-83A1-F6EECF244321}">
                  <p14:modId xmlns:p14="http://schemas.microsoft.com/office/powerpoint/2010/main" val="28435770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27"/>
            <p:cNvSpPr txBox="1"/>
            <p:nvPr/>
          </p:nvSpPr>
          <p:spPr bwMode="auto">
            <a:xfrm>
              <a:off x="2448237" y="4830617"/>
              <a:ext cx="849660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7,9%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316197" y="3636204"/>
              <a:ext cx="930204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+16,1%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добавленную стоимость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0794" y="1196752"/>
            <a:ext cx="44792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поступлений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505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обеспечен за счет:</a:t>
            </a:r>
          </a:p>
          <a:p>
            <a:pPr indent="180000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экономических факторов, включая инфляционный фактор и рост ВВП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+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160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, в том числе: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инфляция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89 млрд </a:t>
            </a:r>
            <a:r>
              <a:rPr lang="ru-RU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ВВП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 71</a:t>
            </a:r>
            <a:r>
              <a:rPr lang="ru-RU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млрд </a:t>
            </a:r>
            <a:r>
              <a:rPr lang="ru-RU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</a:p>
          <a:p>
            <a:pPr indent="180000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 структурных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 временных факторов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+ 224 млрд рублей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 них: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975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рост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налоговой базы по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добывающим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компаниям в связи с ростом средней цены на нефть на внутреннем рынке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во 2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квартале 2018 года на 49,4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%, в 3 квартале на 59,2%          -</a:t>
            </a:r>
            <a:r>
              <a:rPr lang="ru-RU" sz="1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135 млрд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</a:p>
          <a:p>
            <a:pPr indent="180000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 законодательный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фактор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8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млрд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(в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т.ч. за счет введения налога на иностранные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интернет-компании);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остальной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прирост обеспечен за счет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налогового администрирования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+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113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5582" y="1206277"/>
            <a:ext cx="1676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Поступление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0694" y="1922752"/>
            <a:ext cx="1604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Возмещение НДС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03848" y="988211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</a:t>
            </a: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97284" y="4309331"/>
            <a:ext cx="738636" cy="3637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>
              <a:spcBef>
                <a:spcPct val="0"/>
              </a:spcBef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7246" y="1196752"/>
            <a:ext cx="4498770" cy="2392376"/>
            <a:chOff x="217246" y="3328248"/>
            <a:chExt cx="4230525" cy="2820350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:p14="http://schemas.microsoft.com/office/powerpoint/2010/main" val="146395481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 bwMode="auto">
            <a:xfrm>
              <a:off x="1887524" y="4501472"/>
              <a:ext cx="610947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-5,4%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1621115" y="5343844"/>
              <a:ext cx="610947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+3,4%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135226" y="3693826"/>
              <a:ext cx="610947" cy="42444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 lnSpcReduction="10000"/>
            </a:bodyPr>
            <a:lstStyle/>
            <a:p>
              <a:pPr algn="r" defTabSz="1041034">
                <a:defRPr/>
              </a:pPr>
              <a:r>
                <a: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1,8%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Акцизы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7250" y="1210682"/>
            <a:ext cx="453686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Акцизов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поступило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1 493,2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 на 1,8%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28,1 млрд рублей). На динамику поступлений акцизов оказал влияние ряд факторов:</a:t>
            </a:r>
          </a:p>
          <a:p>
            <a:pPr indent="177800" algn="just"/>
            <a:r>
              <a:rPr lang="ru-RU" sz="1400" dirty="0" smtClean="0">
                <a:latin typeface="Arial Narrow" panose="020B0606020202030204" pitchFamily="34" charset="0"/>
              </a:rPr>
              <a:t>- </a:t>
            </a:r>
            <a:r>
              <a:rPr lang="ru-RU" sz="1400" b="1" dirty="0">
                <a:latin typeface="Arial Narrow" panose="020B0606020202030204" pitchFamily="34" charset="0"/>
              </a:rPr>
              <a:t>за счет изменения законодательства в </a:t>
            </a:r>
            <a:r>
              <a:rPr lang="ru-RU" sz="1400" b="1" dirty="0" smtClean="0">
                <a:latin typeface="Arial Narrow" panose="020B0606020202030204" pitchFamily="34" charset="0"/>
              </a:rPr>
              <a:t>части изменения ставок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latin typeface="Arial Narrow" panose="020B0606020202030204" pitchFamily="34" charset="0"/>
              </a:rPr>
              <a:t>недопоступило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по акцизам</a:t>
            </a:r>
            <a:r>
              <a:rPr lang="ru-RU" sz="1400" b="1" dirty="0">
                <a:latin typeface="Arial Narrow" panose="020B0606020202030204" pitchFamily="34" charset="0"/>
              </a:rPr>
              <a:t> на </a:t>
            </a:r>
            <a:r>
              <a:rPr lang="ru-RU" sz="1400" b="1" dirty="0" smtClean="0">
                <a:latin typeface="Arial Narrow" panose="020B0606020202030204" pitchFamily="34" charset="0"/>
              </a:rPr>
              <a:t>нефтепродукты 25,2 </a:t>
            </a:r>
            <a:r>
              <a:rPr lang="ru-RU" sz="1400" b="1" dirty="0">
                <a:latin typeface="Arial Narrow" panose="020B0606020202030204" pitchFamily="34" charset="0"/>
              </a:rPr>
              <a:t>млрд рублей.</a:t>
            </a:r>
          </a:p>
          <a:p>
            <a:pPr indent="177800" algn="just">
              <a:buFontTx/>
              <a:buChar char="-"/>
            </a:pP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за счет снижения объемов реализации </a:t>
            </a:r>
            <a:r>
              <a:rPr lang="ru-RU" sz="1400" dirty="0">
                <a:latin typeface="Arial Narrow" panose="020B0606020202030204" pitchFamily="34" charset="0"/>
              </a:rPr>
              <a:t>поступления снизились </a:t>
            </a:r>
            <a:r>
              <a:rPr lang="ru-RU" sz="1400" dirty="0" smtClean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15,0 </a:t>
            </a:r>
            <a:r>
              <a:rPr lang="ru-RU" sz="1400" b="1" dirty="0"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latin typeface="Arial Narrow" panose="020B0606020202030204" pitchFamily="34" charset="0"/>
              </a:rPr>
              <a:t>: по акцизам на табачную </a:t>
            </a:r>
            <a:r>
              <a:rPr lang="ru-RU" sz="1400" dirty="0" smtClean="0">
                <a:latin typeface="Arial Narrow" panose="020B0606020202030204" pitchFamily="34" charset="0"/>
              </a:rPr>
              <a:t>продукцию </a:t>
            </a:r>
            <a:r>
              <a:rPr lang="ru-RU" sz="1400" dirty="0">
                <a:latin typeface="Arial Narrow" panose="020B0606020202030204" pitchFamily="34" charset="0"/>
              </a:rPr>
              <a:t>–</a:t>
            </a:r>
            <a:r>
              <a:rPr lang="ru-RU" sz="1400" dirty="0" smtClean="0">
                <a:latin typeface="Arial Narrow" panose="020B0606020202030204" pitchFamily="34" charset="0"/>
              </a:rPr>
              <a:t> на </a:t>
            </a:r>
            <a:r>
              <a:rPr lang="ru-RU" sz="1400" b="1" dirty="0">
                <a:latin typeface="Arial Narrow" panose="020B0606020202030204" pitchFamily="34" charset="0"/>
              </a:rPr>
              <a:t>8,9 млрд </a:t>
            </a:r>
            <a:r>
              <a:rPr lang="ru-RU" sz="1400" b="1" dirty="0" smtClean="0">
                <a:latin typeface="Arial Narrow" panose="020B0606020202030204" pitchFamily="34" charset="0"/>
              </a:rPr>
              <a:t>рублей</a:t>
            </a:r>
            <a:r>
              <a:rPr lang="ru-RU" sz="1400" dirty="0" smtClean="0">
                <a:latin typeface="Arial Narrow" panose="020B0606020202030204" pitchFamily="34" charset="0"/>
              </a:rPr>
              <a:t>, по </a:t>
            </a:r>
            <a:r>
              <a:rPr lang="ru-RU" sz="1400" dirty="0">
                <a:latin typeface="Arial Narrow" panose="020B0606020202030204" pitchFamily="34" charset="0"/>
              </a:rPr>
              <a:t>акцизам на </a:t>
            </a:r>
            <a:r>
              <a:rPr lang="ru-RU" sz="1400" dirty="0" smtClean="0">
                <a:latin typeface="Arial Narrow" panose="020B0606020202030204" pitchFamily="34" charset="0"/>
              </a:rPr>
              <a:t>алкогольную продукцию – на </a:t>
            </a:r>
            <a:r>
              <a:rPr lang="ru-RU" sz="1400" b="1" dirty="0" smtClean="0">
                <a:latin typeface="Arial Narrow" panose="020B0606020202030204" pitchFamily="34" charset="0"/>
              </a:rPr>
              <a:t>6,0 млрд 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</a:t>
            </a:r>
            <a:r>
              <a:rPr lang="ru-RU" sz="1400" b="1" dirty="0">
                <a:latin typeface="Arial Narrow" panose="020B0606020202030204" pitchFamily="34" charset="0"/>
              </a:rPr>
              <a:t>за счет временного фактора </a:t>
            </a:r>
            <a:r>
              <a:rPr lang="ru-RU" sz="1400" dirty="0">
                <a:latin typeface="Arial Narrow" panose="020B0606020202030204" pitchFamily="34" charset="0"/>
              </a:rPr>
              <a:t>поступления снизились </a:t>
            </a:r>
            <a:r>
              <a:rPr lang="ru-RU" sz="1400" b="1" dirty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8,5 </a:t>
            </a:r>
            <a:r>
              <a:rPr lang="ru-RU" sz="1400" b="1" dirty="0">
                <a:latin typeface="Arial Narrow" panose="020B0606020202030204" pitchFamily="34" charset="0"/>
              </a:rPr>
              <a:t>млрд рублей </a:t>
            </a:r>
            <a:r>
              <a:rPr lang="ru-RU" sz="1400" dirty="0">
                <a:latin typeface="Arial Narrow" panose="020B0606020202030204" pitchFamily="34" charset="0"/>
              </a:rPr>
              <a:t>по причине возврата переплаты по акцизам</a:t>
            </a:r>
            <a:r>
              <a:rPr lang="ru-RU" sz="1400" b="1" dirty="0">
                <a:latin typeface="Arial Narrow" panose="020B0606020202030204" pitchFamily="34" charset="0"/>
              </a:rPr>
              <a:t> на природный газ</a:t>
            </a:r>
            <a:r>
              <a:rPr lang="ru-RU" sz="1400" dirty="0">
                <a:latin typeface="Arial Narrow" panose="020B0606020202030204" pitchFamily="34" charset="0"/>
              </a:rPr>
              <a:t>, образовавшейся за периоды 2015-2016 </a:t>
            </a:r>
            <a:r>
              <a:rPr lang="ru-RU" sz="1400" dirty="0" smtClean="0">
                <a:latin typeface="Arial Narrow" panose="020B0606020202030204" pitchFamily="34" charset="0"/>
              </a:rPr>
              <a:t>годов.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тоже время </a:t>
            </a:r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dirty="0" smtClean="0">
                <a:latin typeface="Arial Narrow" panose="020B0606020202030204" pitchFamily="34" charset="0"/>
              </a:rPr>
              <a:t>увеличились: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за </a:t>
            </a:r>
            <a:r>
              <a:rPr lang="ru-RU" sz="1400" b="1" dirty="0">
                <a:latin typeface="Arial Narrow" panose="020B0606020202030204" pitchFamily="34" charset="0"/>
              </a:rPr>
              <a:t>счет </a:t>
            </a:r>
            <a:r>
              <a:rPr lang="ru-RU" sz="1400" b="1" dirty="0" smtClean="0">
                <a:latin typeface="Arial Narrow" panose="020B0606020202030204" pitchFamily="34" charset="0"/>
              </a:rPr>
              <a:t>изменения объемов реализации </a:t>
            </a:r>
            <a:r>
              <a:rPr lang="ru-RU" sz="1400" dirty="0" smtClean="0">
                <a:latin typeface="Arial Narrow" panose="020B0606020202030204" pitchFamily="34" charset="0"/>
              </a:rPr>
              <a:t>подакцизных товаров </a:t>
            </a:r>
            <a:r>
              <a:rPr lang="ru-RU" sz="1400" b="1" dirty="0" smtClean="0">
                <a:latin typeface="Arial Narrow" panose="020B0606020202030204" pitchFamily="34" charset="0"/>
              </a:rPr>
              <a:t>на 18,3 млрд рублей: </a:t>
            </a:r>
            <a:r>
              <a:rPr lang="ru-RU" sz="1400" dirty="0" smtClean="0">
                <a:latin typeface="Arial Narrow" panose="020B0606020202030204" pitchFamily="34" charset="0"/>
              </a:rPr>
              <a:t>по акцизам </a:t>
            </a:r>
            <a:r>
              <a:rPr lang="ru-RU" sz="1400" b="1" dirty="0">
                <a:latin typeface="Arial Narrow" panose="020B0606020202030204" pitchFamily="34" charset="0"/>
              </a:rPr>
              <a:t>на нефтепродукты </a:t>
            </a:r>
            <a:r>
              <a:rPr lang="ru-RU" sz="1400" dirty="0">
                <a:latin typeface="Arial Narrow" panose="020B0606020202030204" pitchFamily="34" charset="0"/>
              </a:rPr>
              <a:t>дополнительно поступило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9,7 млрд рублей; </a:t>
            </a:r>
            <a:r>
              <a:rPr lang="ru-RU" sz="1400" dirty="0" smtClean="0">
                <a:latin typeface="Arial Narrow" panose="020B0606020202030204" pitchFamily="34" charset="0"/>
              </a:rPr>
              <a:t>по акцизам </a:t>
            </a:r>
            <a:r>
              <a:rPr lang="ru-RU" sz="1400" b="1" dirty="0">
                <a:latin typeface="Arial Narrow" panose="020B0606020202030204" pitchFamily="34" charset="0"/>
              </a:rPr>
              <a:t>на автомобили </a:t>
            </a:r>
            <a:r>
              <a:rPr lang="ru-RU" sz="1400" b="1" dirty="0" smtClean="0">
                <a:latin typeface="Arial Narrow" panose="020B0606020202030204" pitchFamily="34" charset="0"/>
              </a:rPr>
              <a:t>легковые </a:t>
            </a:r>
            <a:r>
              <a:rPr lang="ru-RU" sz="1400" dirty="0">
                <a:latin typeface="Arial Narrow" panose="020B0606020202030204" pitchFamily="34" charset="0"/>
              </a:rPr>
              <a:t>– </a:t>
            </a:r>
            <a:r>
              <a:rPr lang="ru-RU" sz="1400" b="1" dirty="0" smtClean="0">
                <a:latin typeface="Arial Narrow" panose="020B0606020202030204" pitchFamily="34" charset="0"/>
              </a:rPr>
              <a:t>8,6 млрд рублей.</a:t>
            </a:r>
          </a:p>
          <a:p>
            <a:pPr indent="177800" algn="just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- </a:t>
            </a:r>
            <a:r>
              <a:rPr lang="ru-RU" sz="1400" b="1" dirty="0">
                <a:latin typeface="Arial Narrow" panose="020B0606020202030204" pitchFamily="34" charset="0"/>
              </a:rPr>
              <a:t>за счет изменения законодательства в части изменения ставок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дополнительно </a:t>
            </a:r>
            <a:r>
              <a:rPr lang="ru-RU" sz="1400" dirty="0">
                <a:latin typeface="Arial Narrow" panose="020B0606020202030204" pitchFamily="34" charset="0"/>
              </a:rPr>
              <a:t>поступило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акцизам </a:t>
            </a:r>
            <a:r>
              <a:rPr lang="ru-RU" sz="1400" b="1" dirty="0">
                <a:latin typeface="Arial Narrow" panose="020B0606020202030204" pitchFamily="34" charset="0"/>
              </a:rPr>
              <a:t>на автомобили легковые </a:t>
            </a:r>
            <a:r>
              <a:rPr lang="ru-RU" sz="1400" dirty="0">
                <a:latin typeface="Arial Narrow" panose="020B0606020202030204" pitchFamily="34" charset="0"/>
              </a:rPr>
              <a:t>– </a:t>
            </a:r>
            <a:r>
              <a:rPr lang="ru-RU" sz="1400" b="1" dirty="0" smtClean="0">
                <a:latin typeface="Arial Narrow" panose="020B0606020202030204" pitchFamily="34" charset="0"/>
              </a:rPr>
              <a:t>3,0 </a:t>
            </a:r>
            <a:r>
              <a:rPr lang="ru-RU" sz="1400" b="1" dirty="0">
                <a:latin typeface="Arial Narrow" panose="020B0606020202030204" pitchFamily="34" charset="0"/>
              </a:rPr>
              <a:t>млрд рублей</a:t>
            </a:r>
            <a:r>
              <a:rPr lang="ru-RU" sz="1400" b="1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97439" y="1088303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16550" y="1827638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93445" y="2549097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528" y="108179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 bwMode="auto">
          <a:xfrm>
            <a:off x="8411666" y="616530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5118" y="1196752"/>
            <a:ext cx="5218850" cy="2858912"/>
            <a:chOff x="-4034126" y="1422300"/>
            <a:chExt cx="4570778" cy="2076526"/>
          </a:xfrm>
        </p:grpSpPr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1646190030"/>
                </p:ext>
              </p:extLst>
            </p:nvPr>
          </p:nvGraphicFramePr>
          <p:xfrm>
            <a:off x="-4034126" y="1452270"/>
            <a:ext cx="4570778" cy="2046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-3996950" y="1422300"/>
              <a:ext cx="3919103" cy="1875332"/>
              <a:chOff x="-5763257" y="3096183"/>
              <a:chExt cx="5215326" cy="228473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-1581469" y="3372354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+ 48,3%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-5314513" y="5054093"/>
                <a:ext cx="1033538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+ 18,5%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-5121505" y="4500866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+ 15,6%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Rectangle 1"/>
              <p:cNvSpPr>
                <a:spLocks noChangeArrowheads="1"/>
              </p:cNvSpPr>
              <p:nvPr/>
            </p:nvSpPr>
            <p:spPr bwMode="auto">
              <a:xfrm>
                <a:off x="-5763257" y="3096183"/>
                <a:ext cx="350624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КБ РФ</a:t>
                </a: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auto">
              <a:xfrm>
                <a:off x="-5735320" y="4831806"/>
                <a:ext cx="3510871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газовый конденсат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2195351" y="3929985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+ 56,1%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-5763256" y="3994645"/>
                <a:ext cx="3510872" cy="337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endParaRPr lang="ru-RU" altLang="ru-RU" b="1" dirty="0" smtClean="0">
                  <a:solidFill>
                    <a:srgbClr val="F79646"/>
                  </a:solidFill>
                </a:endParaRPr>
              </a:p>
            </p:txBody>
          </p:sp>
          <p:sp>
            <p:nvSpPr>
              <p:cNvPr id="31" name="Rectangle 1"/>
              <p:cNvSpPr>
                <a:spLocks noChangeArrowheads="1"/>
              </p:cNvSpPr>
              <p:nvPr/>
            </p:nvSpPr>
            <p:spPr bwMode="auto">
              <a:xfrm>
                <a:off x="-5735320" y="4220120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газ горючий природный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Rectangle 1"/>
              <p:cNvSpPr>
                <a:spLocks noChangeArrowheads="1"/>
              </p:cNvSpPr>
              <p:nvPr/>
            </p:nvSpPr>
            <p:spPr bwMode="auto">
              <a:xfrm>
                <a:off x="-5746528" y="3708677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нефть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3064" y="7897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добычу полезных ископаемых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82237" y="657035"/>
            <a:ext cx="446449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250" b="1" dirty="0">
                <a:latin typeface="Arial Narrow" panose="020B0606020202030204" pitchFamily="34" charset="0"/>
              </a:rPr>
              <a:t>НДПИ </a:t>
            </a:r>
            <a:r>
              <a:rPr lang="ru-RU" sz="1250" dirty="0">
                <a:latin typeface="Arial Narrow" panose="020B0606020202030204" pitchFamily="34" charset="0"/>
              </a:rPr>
              <a:t>поступило </a:t>
            </a:r>
            <a:r>
              <a:rPr lang="ru-RU" sz="1250" b="1" dirty="0" smtClean="0">
                <a:latin typeface="Arial Narrow" panose="020B0606020202030204" pitchFamily="34" charset="0"/>
              </a:rPr>
              <a:t>6 127,4 млрд </a:t>
            </a:r>
            <a:r>
              <a:rPr lang="ru-RU" sz="1250" b="1" dirty="0">
                <a:latin typeface="Arial Narrow" panose="020B0606020202030204" pitchFamily="34" charset="0"/>
              </a:rPr>
              <a:t>рублей</a:t>
            </a:r>
            <a:r>
              <a:rPr lang="ru-RU" sz="1250" dirty="0">
                <a:latin typeface="Arial Narrow" panose="020B0606020202030204" pitchFamily="34" charset="0"/>
              </a:rPr>
              <a:t>, что на </a:t>
            </a:r>
            <a:r>
              <a:rPr lang="ru-RU" sz="1250" dirty="0" smtClean="0">
                <a:latin typeface="Arial Narrow" panose="020B0606020202030204" pitchFamily="34" charset="0"/>
              </a:rPr>
              <a:t>1 996,9 млрд рублей, </a:t>
            </a:r>
            <a:r>
              <a:rPr lang="ru-RU" sz="1250" dirty="0">
                <a:latin typeface="Arial Narrow" panose="020B0606020202030204" pitchFamily="34" charset="0"/>
              </a:rPr>
              <a:t>или </a:t>
            </a:r>
            <a:r>
              <a:rPr lang="ru-RU" sz="1250" b="1" dirty="0" smtClean="0">
                <a:latin typeface="Arial Narrow" panose="020B0606020202030204" pitchFamily="34" charset="0"/>
              </a:rPr>
              <a:t>на 48,3% больше</a:t>
            </a:r>
            <a:r>
              <a:rPr lang="ru-RU" sz="1250" dirty="0" smtClean="0">
                <a:latin typeface="Arial Narrow" panose="020B0606020202030204" pitchFamily="34" charset="0"/>
              </a:rPr>
              <a:t>, чем в  2017 году.</a:t>
            </a:r>
            <a:r>
              <a:rPr lang="ru-RU" sz="1250" dirty="0">
                <a:latin typeface="Arial Narrow" panose="020B0606020202030204" pitchFamily="34" charset="0"/>
              </a:rPr>
              <a:t> </a:t>
            </a:r>
            <a:endParaRPr lang="ru-RU" sz="125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250" dirty="0">
                <a:latin typeface="Arial Narrow" panose="020B0606020202030204" pitchFamily="34" charset="0"/>
              </a:rPr>
              <a:t>Рост поступлений НДПИ обусловлен в </a:t>
            </a:r>
            <a:r>
              <a:rPr lang="ru-RU" sz="1250" dirty="0" smtClean="0">
                <a:latin typeface="Arial Narrow" panose="020B0606020202030204" pitchFamily="34" charset="0"/>
              </a:rPr>
              <a:t>основном увеличением </a:t>
            </a:r>
            <a:r>
              <a:rPr lang="ru-RU" sz="1250" dirty="0">
                <a:latin typeface="Arial Narrow" panose="020B0606020202030204" pitchFamily="34" charset="0"/>
              </a:rPr>
              <a:t>поступлений </a:t>
            </a:r>
            <a:r>
              <a:rPr lang="ru-RU" sz="1250" b="1" dirty="0">
                <a:latin typeface="Arial Narrow" panose="020B0606020202030204" pitchFamily="34" charset="0"/>
              </a:rPr>
              <a:t>по НДПИ на добычу </a:t>
            </a:r>
            <a:r>
              <a:rPr lang="ru-RU" sz="1250" b="1" dirty="0" smtClean="0">
                <a:latin typeface="Arial Narrow" panose="020B0606020202030204" pitchFamily="34" charset="0"/>
              </a:rPr>
              <a:t>нефти на 1 880,1 млрд рублей </a:t>
            </a:r>
            <a:r>
              <a:rPr lang="ru-RU" sz="1250" dirty="0">
                <a:latin typeface="Arial Narrow" panose="020B0606020202030204" pitchFamily="34" charset="0"/>
              </a:rPr>
              <a:t>в </a:t>
            </a:r>
            <a:r>
              <a:rPr lang="ru-RU" sz="1250" dirty="0" smtClean="0">
                <a:latin typeface="Arial Narrow" panose="020B0606020202030204" pitchFamily="34" charset="0"/>
              </a:rPr>
              <a:t>результате:</a:t>
            </a:r>
          </a:p>
          <a:p>
            <a:pPr indent="180000" algn="just" defTabSz="271463"/>
            <a:r>
              <a:rPr lang="ru-RU" sz="1250" dirty="0">
                <a:latin typeface="Arial Narrow" panose="020B0606020202030204" pitchFamily="34" charset="0"/>
              </a:rPr>
              <a:t>	- роста цены на нефть марки «</a:t>
            </a:r>
            <a:r>
              <a:rPr lang="ru-RU" sz="1250" dirty="0" err="1">
                <a:latin typeface="Arial Narrow" panose="020B0606020202030204" pitchFamily="34" charset="0"/>
              </a:rPr>
              <a:t>Urals</a:t>
            </a:r>
            <a:r>
              <a:rPr lang="ru-RU" sz="1250" dirty="0">
                <a:latin typeface="Arial Narrow" panose="020B0606020202030204" pitchFamily="34" charset="0"/>
              </a:rPr>
              <a:t>» в декабре 2017 года – ноябре 2018 года на 34,8% (с 52,1 до 70,2 долл./за </a:t>
            </a:r>
            <a:r>
              <a:rPr lang="ru-RU" sz="1250" dirty="0" smtClean="0">
                <a:latin typeface="Arial Narrow" panose="020B0606020202030204" pitchFamily="34" charset="0"/>
              </a:rPr>
              <a:t>барр) </a:t>
            </a:r>
            <a:r>
              <a:rPr lang="ru-RU" sz="1250" dirty="0">
                <a:latin typeface="Arial Narrow" panose="020B0606020202030204" pitchFamily="34" charset="0"/>
              </a:rPr>
              <a:t>при одновременном повышении курса доллара США по отношению к рублю на 5,6% (с 58,7 до 61,9 рублей за </a:t>
            </a:r>
            <a:r>
              <a:rPr lang="ru-RU" sz="1250" dirty="0" err="1" smtClean="0">
                <a:latin typeface="Arial Narrow" panose="020B0606020202030204" pitchFamily="34" charset="0"/>
              </a:rPr>
              <a:t>долл</a:t>
            </a:r>
            <a:r>
              <a:rPr lang="ru-RU" sz="1250" dirty="0" smtClean="0">
                <a:latin typeface="Arial Narrow" panose="020B0606020202030204" pitchFamily="34" charset="0"/>
              </a:rPr>
              <a:t> </a:t>
            </a:r>
            <a:r>
              <a:rPr lang="ru-RU" sz="1250" dirty="0">
                <a:latin typeface="Arial Narrow" panose="020B0606020202030204" pitchFamily="34" charset="0"/>
              </a:rPr>
              <a:t>США) </a:t>
            </a:r>
            <a:r>
              <a:rPr lang="ru-RU" sz="1250" i="1" dirty="0">
                <a:latin typeface="Arial Narrow" panose="020B0606020202030204" pitchFamily="34" charset="0"/>
              </a:rPr>
              <a:t>[дополнительно </a:t>
            </a:r>
            <a:r>
              <a:rPr lang="ru-RU" sz="1250" i="1" dirty="0" smtClean="0">
                <a:latin typeface="Arial Narrow" panose="020B0606020202030204" pitchFamily="34" charset="0"/>
              </a:rPr>
              <a:t>поступило </a:t>
            </a:r>
            <a:r>
              <a:rPr lang="ru-RU" sz="1250" i="1" dirty="0">
                <a:latin typeface="Arial Narrow" panose="020B0606020202030204" pitchFamily="34" charset="0"/>
              </a:rPr>
              <a:t>– </a:t>
            </a:r>
            <a:r>
              <a:rPr lang="ru-RU" sz="1250" b="1" i="1" dirty="0">
                <a:latin typeface="Arial Narrow" panose="020B0606020202030204" pitchFamily="34" charset="0"/>
              </a:rPr>
              <a:t>1 891,1 </a:t>
            </a:r>
            <a:r>
              <a:rPr lang="ru-RU" sz="1250" b="1" i="1" dirty="0" smtClean="0">
                <a:latin typeface="Arial Narrow" panose="020B0606020202030204" pitchFamily="34" charset="0"/>
              </a:rPr>
              <a:t>млрд </a:t>
            </a:r>
            <a:r>
              <a:rPr lang="ru-RU" sz="1250" b="1" i="1" dirty="0">
                <a:latin typeface="Arial Narrow" panose="020B0606020202030204" pitchFamily="34" charset="0"/>
              </a:rPr>
              <a:t>рублей</a:t>
            </a:r>
            <a:r>
              <a:rPr lang="ru-RU" sz="1250" i="1" dirty="0">
                <a:latin typeface="Arial Narrow" panose="020B0606020202030204" pitchFamily="34" charset="0"/>
              </a:rPr>
              <a:t>, </a:t>
            </a:r>
            <a:r>
              <a:rPr lang="ru-RU" sz="1250" i="1" dirty="0" smtClean="0">
                <a:latin typeface="Arial Narrow" panose="020B0606020202030204" pitchFamily="34" charset="0"/>
              </a:rPr>
              <a:t>или + </a:t>
            </a:r>
            <a:r>
              <a:rPr lang="ru-RU" sz="1250" i="1" dirty="0">
                <a:latin typeface="Arial Narrow" panose="020B0606020202030204" pitchFamily="34" charset="0"/>
              </a:rPr>
              <a:t>56,4%];</a:t>
            </a:r>
          </a:p>
          <a:p>
            <a:pPr indent="180000" algn="just" defTabSz="271463"/>
            <a:r>
              <a:rPr lang="ru-RU" sz="1250" dirty="0">
                <a:latin typeface="Arial Narrow" panose="020B0606020202030204" pitchFamily="34" charset="0"/>
              </a:rPr>
              <a:t>- увеличения ставок по налогу: основной налоговой ставки на добычу нефти в декабре 2017 года на 7,2% (с 857 до 919 рублей за тонну добытой нефти) и рост показателя дополнительной налоговой в 2018 году ставки на 16,7% (с 306 до 357 рублей за тонну добытой нефти ((919*</a:t>
            </a:r>
            <a:r>
              <a:rPr lang="ru-RU" sz="1250" dirty="0" err="1">
                <a:latin typeface="Arial Narrow" panose="020B0606020202030204" pitchFamily="34" charset="0"/>
              </a:rPr>
              <a:t>Кц</a:t>
            </a:r>
            <a:r>
              <a:rPr lang="ru-RU" sz="1250" dirty="0">
                <a:latin typeface="Arial Narrow" panose="020B0606020202030204" pitchFamily="34" charset="0"/>
              </a:rPr>
              <a:t>)+357) </a:t>
            </a:r>
            <a:r>
              <a:rPr lang="ru-RU" sz="1250" i="1" dirty="0">
                <a:latin typeface="Arial Narrow" panose="020B0606020202030204" pitchFamily="34" charset="0"/>
              </a:rPr>
              <a:t>[дополнительно </a:t>
            </a:r>
            <a:r>
              <a:rPr lang="ru-RU" sz="1250" i="1" dirty="0" smtClean="0">
                <a:latin typeface="Arial Narrow" panose="020B0606020202030204" pitchFamily="34" charset="0"/>
              </a:rPr>
              <a:t>поступило </a:t>
            </a:r>
            <a:r>
              <a:rPr lang="ru-RU" sz="1250" i="1" dirty="0">
                <a:latin typeface="Arial Narrow" panose="020B0606020202030204" pitchFamily="34" charset="0"/>
              </a:rPr>
              <a:t>– </a:t>
            </a:r>
            <a:r>
              <a:rPr lang="ru-RU" sz="1250" b="1" i="1" dirty="0">
                <a:latin typeface="Arial Narrow" panose="020B0606020202030204" pitchFamily="34" charset="0"/>
              </a:rPr>
              <a:t>64,7 </a:t>
            </a:r>
            <a:r>
              <a:rPr lang="ru-RU" sz="1250" b="1" i="1" dirty="0" smtClean="0">
                <a:latin typeface="Arial Narrow" panose="020B0606020202030204" pitchFamily="34" charset="0"/>
              </a:rPr>
              <a:t>млрд </a:t>
            </a:r>
            <a:r>
              <a:rPr lang="ru-RU" sz="1250" b="1" i="1" dirty="0">
                <a:latin typeface="Arial Narrow" panose="020B0606020202030204" pitchFamily="34" charset="0"/>
              </a:rPr>
              <a:t>рублей</a:t>
            </a:r>
            <a:r>
              <a:rPr lang="ru-RU" sz="1250" i="1" dirty="0">
                <a:latin typeface="Arial Narrow" panose="020B0606020202030204" pitchFamily="34" charset="0"/>
              </a:rPr>
              <a:t>, или + 1,9%]</a:t>
            </a:r>
            <a:r>
              <a:rPr lang="ru-RU" sz="1250" dirty="0">
                <a:latin typeface="Arial Narrow" panose="020B0606020202030204" pitchFamily="34" charset="0"/>
              </a:rPr>
              <a:t>;</a:t>
            </a:r>
          </a:p>
          <a:p>
            <a:pPr indent="180000" algn="just" defTabSz="271463"/>
            <a:r>
              <a:rPr lang="ru-RU" sz="1250" dirty="0">
                <a:latin typeface="Arial Narrow" panose="020B0606020202030204" pitchFamily="34" charset="0"/>
              </a:rPr>
              <a:t>- применения с 01 января 2018 года до 31 декабря 2027 налогового вычета по нефти добываемой на участках недр, расположенных полностью в границах </a:t>
            </a:r>
            <a:r>
              <a:rPr lang="ru-RU" sz="1250" dirty="0" err="1">
                <a:latin typeface="Arial Narrow" panose="020B0606020202030204" pitchFamily="34" charset="0"/>
              </a:rPr>
              <a:t>Нижневартовского</a:t>
            </a:r>
            <a:r>
              <a:rPr lang="ru-RU" sz="1250" dirty="0">
                <a:latin typeface="Arial Narrow" panose="020B0606020202030204" pitchFamily="34" charset="0"/>
              </a:rPr>
              <a:t> района ХМАО </a:t>
            </a:r>
            <a:r>
              <a:rPr lang="ru-RU" sz="1250" i="1" dirty="0">
                <a:latin typeface="Arial Narrow" panose="020B0606020202030204" pitchFamily="34" charset="0"/>
              </a:rPr>
              <a:t>[</a:t>
            </a:r>
            <a:r>
              <a:rPr lang="ru-RU" sz="1250" i="1" dirty="0" err="1" smtClean="0">
                <a:latin typeface="Arial Narrow" panose="020B0606020202030204" pitchFamily="34" charset="0"/>
              </a:rPr>
              <a:t>недопоступило</a:t>
            </a:r>
            <a:r>
              <a:rPr lang="ru-RU" sz="1250" i="1" dirty="0" smtClean="0">
                <a:latin typeface="Arial Narrow" panose="020B0606020202030204" pitchFamily="34" charset="0"/>
              </a:rPr>
              <a:t> </a:t>
            </a:r>
            <a:r>
              <a:rPr lang="ru-RU" sz="1250" i="1" dirty="0">
                <a:latin typeface="Arial Narrow" panose="020B0606020202030204" pitchFamily="34" charset="0"/>
              </a:rPr>
              <a:t>– </a:t>
            </a:r>
            <a:r>
              <a:rPr lang="ru-RU" sz="1250" b="1" i="1" dirty="0">
                <a:latin typeface="Arial Narrow" panose="020B0606020202030204" pitchFamily="34" charset="0"/>
              </a:rPr>
              <a:t>32,1 </a:t>
            </a:r>
            <a:r>
              <a:rPr lang="ru-RU" sz="1250" b="1" i="1" dirty="0" smtClean="0">
                <a:latin typeface="Arial Narrow" panose="020B0606020202030204" pitchFamily="34" charset="0"/>
              </a:rPr>
              <a:t>млрд </a:t>
            </a:r>
            <a:r>
              <a:rPr lang="ru-RU" sz="1250" b="1" i="1" dirty="0">
                <a:latin typeface="Arial Narrow" panose="020B0606020202030204" pitchFamily="34" charset="0"/>
              </a:rPr>
              <a:t>рублей</a:t>
            </a:r>
            <a:r>
              <a:rPr lang="ru-RU" sz="1250" i="1" dirty="0">
                <a:latin typeface="Arial Narrow" panose="020B0606020202030204" pitchFamily="34" charset="0"/>
              </a:rPr>
              <a:t>, или – 1,0%].</a:t>
            </a:r>
          </a:p>
          <a:p>
            <a:pPr indent="180000" algn="just" defTabSz="271463"/>
            <a:r>
              <a:rPr lang="ru-RU" sz="1250" dirty="0" smtClean="0">
                <a:latin typeface="Arial Narrow" panose="020B0606020202030204" pitchFamily="34" charset="0"/>
              </a:rPr>
              <a:t> - снижения </a:t>
            </a:r>
            <a:r>
              <a:rPr lang="ru-RU" sz="1250" dirty="0">
                <a:latin typeface="Arial Narrow" panose="020B0606020202030204" pitchFamily="34" charset="0"/>
              </a:rPr>
              <a:t>объёмов добычи нефти с одновременным увеличением объёмов добычи нефти, налогооблагаемых по льготным </a:t>
            </a:r>
            <a:r>
              <a:rPr lang="ru-RU" sz="1250" i="1" dirty="0">
                <a:latin typeface="Arial Narrow" panose="020B0606020202030204" pitchFamily="34" charset="0"/>
              </a:rPr>
              <a:t>ставкам [</a:t>
            </a:r>
            <a:r>
              <a:rPr lang="ru-RU" sz="1250" i="1" dirty="0" err="1" smtClean="0">
                <a:latin typeface="Arial Narrow" panose="020B0606020202030204" pitchFamily="34" charset="0"/>
              </a:rPr>
              <a:t>недопоступило</a:t>
            </a:r>
            <a:r>
              <a:rPr lang="ru-RU" sz="1250" i="1" dirty="0" smtClean="0">
                <a:latin typeface="Arial Narrow" panose="020B0606020202030204" pitchFamily="34" charset="0"/>
              </a:rPr>
              <a:t> </a:t>
            </a:r>
            <a:r>
              <a:rPr lang="ru-RU" sz="1250" i="1" dirty="0">
                <a:latin typeface="Arial Narrow" panose="020B0606020202030204" pitchFamily="34" charset="0"/>
              </a:rPr>
              <a:t>– </a:t>
            </a:r>
            <a:r>
              <a:rPr lang="ru-RU" sz="1250" b="1" i="1" dirty="0" smtClean="0">
                <a:latin typeface="Arial Narrow" panose="020B0606020202030204" pitchFamily="34" charset="0"/>
              </a:rPr>
              <a:t>43,6 млрд </a:t>
            </a:r>
            <a:r>
              <a:rPr lang="ru-RU" sz="1250" b="1" i="1" dirty="0">
                <a:latin typeface="Arial Narrow" panose="020B0606020202030204" pitchFamily="34" charset="0"/>
              </a:rPr>
              <a:t>рублей, </a:t>
            </a:r>
            <a:r>
              <a:rPr lang="ru-RU" sz="1250" i="1" dirty="0">
                <a:latin typeface="Arial Narrow" panose="020B0606020202030204" pitchFamily="34" charset="0"/>
              </a:rPr>
              <a:t>или – 1,4</a:t>
            </a:r>
            <a:r>
              <a:rPr lang="ru-RU" sz="1250" i="1" dirty="0" smtClean="0">
                <a:latin typeface="Arial Narrow" panose="020B0606020202030204" pitchFamily="34" charset="0"/>
              </a:rPr>
              <a:t>%]</a:t>
            </a:r>
            <a:endParaRPr lang="ru-RU" sz="1250" i="1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250" dirty="0" smtClean="0">
                <a:latin typeface="Arial Narrow" panose="020B0606020202030204" pitchFamily="34" charset="0"/>
              </a:rPr>
              <a:t>По </a:t>
            </a:r>
            <a:r>
              <a:rPr lang="ru-RU" sz="1250" b="1" dirty="0" smtClean="0">
                <a:latin typeface="Arial Narrow" panose="020B0606020202030204" pitchFamily="34" charset="0"/>
              </a:rPr>
              <a:t>налогу на добычу газа горючего природного</a:t>
            </a:r>
            <a:r>
              <a:rPr lang="ru-RU" sz="1250" dirty="0" smtClean="0">
                <a:latin typeface="Arial Narrow" panose="020B0606020202030204" pitchFamily="34" charset="0"/>
              </a:rPr>
              <a:t> также наблюдается рост, </a:t>
            </a:r>
            <a:r>
              <a:rPr lang="ru-RU" sz="1250" dirty="0">
                <a:latin typeface="Arial Narrow" panose="020B0606020202030204" pitchFamily="34" charset="0"/>
              </a:rPr>
              <a:t>обусловленный </a:t>
            </a:r>
            <a:r>
              <a:rPr lang="ru-RU" sz="1250" dirty="0" smtClean="0">
                <a:latin typeface="Arial Narrow" panose="020B0606020202030204" pitchFamily="34" charset="0"/>
              </a:rPr>
              <a:t>увеличением цены </a:t>
            </a:r>
            <a:r>
              <a:rPr lang="ru-RU" sz="1250" dirty="0">
                <a:latin typeface="Arial Narrow" panose="020B0606020202030204" pitchFamily="34" charset="0"/>
              </a:rPr>
              <a:t>реализации газа за пределы СНГ в </a:t>
            </a:r>
            <a:r>
              <a:rPr lang="ru-RU" sz="1250" dirty="0" smtClean="0">
                <a:latin typeface="Arial Narrow" panose="020B0606020202030204" pitchFamily="34" charset="0"/>
              </a:rPr>
              <a:t>декабре </a:t>
            </a:r>
            <a:r>
              <a:rPr lang="ru-RU" sz="1250" dirty="0">
                <a:latin typeface="Arial Narrow" panose="020B0606020202030204" pitchFamily="34" charset="0"/>
              </a:rPr>
              <a:t>2017 года –ноябре 2018 года на 26,8% (с 176,0 до 223,1 </a:t>
            </a:r>
            <a:r>
              <a:rPr lang="ru-RU" sz="1250" dirty="0" err="1" smtClean="0">
                <a:latin typeface="Arial Narrow" panose="020B0606020202030204" pitchFamily="34" charset="0"/>
              </a:rPr>
              <a:t>долл</a:t>
            </a:r>
            <a:r>
              <a:rPr lang="ru-RU" sz="1250" dirty="0" smtClean="0">
                <a:latin typeface="Arial Narrow" panose="020B0606020202030204" pitchFamily="34" charset="0"/>
              </a:rPr>
              <a:t>/</a:t>
            </a:r>
            <a:r>
              <a:rPr lang="ru-RU" sz="1250" dirty="0" err="1" smtClean="0">
                <a:latin typeface="Arial Narrow" panose="020B0606020202030204" pitchFamily="34" charset="0"/>
              </a:rPr>
              <a:t>тыс</a:t>
            </a:r>
            <a:r>
              <a:rPr lang="ru-RU" sz="1250" dirty="0" smtClean="0">
                <a:latin typeface="Arial Narrow" panose="020B0606020202030204" pitchFamily="34" charset="0"/>
              </a:rPr>
              <a:t> куб </a:t>
            </a:r>
            <a:r>
              <a:rPr lang="ru-RU" sz="1250" dirty="0">
                <a:latin typeface="Arial Narrow" panose="020B0606020202030204" pitchFamily="34" charset="0"/>
              </a:rPr>
              <a:t>м.) при одновременном повышении курса доллара США по отношению к рублю на 5,6% (с 58,7 до 61,9 рублей за </a:t>
            </a:r>
            <a:r>
              <a:rPr lang="ru-RU" sz="1250" dirty="0" err="1" smtClean="0">
                <a:latin typeface="Arial Narrow" panose="020B0606020202030204" pitchFamily="34" charset="0"/>
              </a:rPr>
              <a:t>долл</a:t>
            </a:r>
            <a:r>
              <a:rPr lang="ru-RU" sz="1250" dirty="0" smtClean="0">
                <a:latin typeface="Arial Narrow" panose="020B0606020202030204" pitchFamily="34" charset="0"/>
              </a:rPr>
              <a:t> </a:t>
            </a:r>
            <a:r>
              <a:rPr lang="ru-RU" sz="1250" dirty="0">
                <a:latin typeface="Arial Narrow" panose="020B0606020202030204" pitchFamily="34" charset="0"/>
              </a:rPr>
              <a:t>США</a:t>
            </a:r>
            <a:r>
              <a:rPr lang="ru-RU" sz="1250" i="1" dirty="0">
                <a:latin typeface="Arial Narrow" panose="020B0606020202030204" pitchFamily="34" charset="0"/>
              </a:rPr>
              <a:t>) [дополнительно </a:t>
            </a:r>
            <a:r>
              <a:rPr lang="ru-RU" sz="1250" i="1" dirty="0" smtClean="0">
                <a:latin typeface="Arial Narrow" panose="020B0606020202030204" pitchFamily="34" charset="0"/>
              </a:rPr>
              <a:t>поступило </a:t>
            </a:r>
            <a:r>
              <a:rPr lang="ru-RU" sz="1250" i="1" dirty="0">
                <a:latin typeface="Arial Narrow" panose="020B0606020202030204" pitchFamily="34" charset="0"/>
              </a:rPr>
              <a:t>– </a:t>
            </a:r>
            <a:r>
              <a:rPr lang="ru-RU" sz="1250" b="1" i="1" dirty="0">
                <a:latin typeface="Arial Narrow" panose="020B0606020202030204" pitchFamily="34" charset="0"/>
              </a:rPr>
              <a:t>96,2 </a:t>
            </a:r>
            <a:r>
              <a:rPr lang="ru-RU" sz="1250" b="1" i="1" dirty="0" smtClean="0">
                <a:latin typeface="Arial Narrow" panose="020B0606020202030204" pitchFamily="34" charset="0"/>
              </a:rPr>
              <a:t>млрд </a:t>
            </a:r>
            <a:r>
              <a:rPr lang="ru-RU" sz="1250" b="1" i="1" dirty="0">
                <a:latin typeface="Arial Narrow" panose="020B0606020202030204" pitchFamily="34" charset="0"/>
              </a:rPr>
              <a:t>рублей</a:t>
            </a:r>
            <a:r>
              <a:rPr lang="ru-RU" sz="1250" i="1" dirty="0">
                <a:latin typeface="Arial Narrow" panose="020B0606020202030204" pitchFamily="34" charset="0"/>
              </a:rPr>
              <a:t>, или + 17,6</a:t>
            </a:r>
            <a:r>
              <a:rPr lang="ru-RU" sz="1250" i="1" dirty="0" smtClean="0">
                <a:latin typeface="Arial Narrow" panose="020B0606020202030204" pitchFamily="34" charset="0"/>
              </a:rPr>
              <a:t>%]</a:t>
            </a:r>
            <a:endParaRPr lang="ru-RU" sz="1250" dirty="0">
              <a:latin typeface="Arial Narrow" panose="020B0606020202030204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275856" y="925077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29803" y="6309320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22457</TotalTime>
  <Words>4371</Words>
  <Application>Microsoft Office PowerPoint</Application>
  <PresentationFormat>Экран (4:3)</PresentationFormat>
  <Paragraphs>639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2_Тема Office</vt:lpstr>
      <vt:lpstr>ФЕДЕРАЛЬНАЯ НАЛОГОВАЯ СЛУЖБА</vt:lpstr>
      <vt:lpstr>Динамика ключевых социально-экономических показателей</vt:lpstr>
      <vt:lpstr>Поступление администрируемых ФНС России доходов  в консолидированный бюджет Российской Федерации (нарастающим  итогом)</vt:lpstr>
      <vt:lpstr>Поступление администрируемых ФНС России доходов в федеральный бюджет и консолидированные бюджеты субъектов Российской Федерации (нарастающим  итогом)</vt:lpstr>
      <vt:lpstr>Презентация PowerPoint</vt:lpstr>
      <vt:lpstr>Налог на прибыль организаций</vt:lpstr>
      <vt:lpstr>Налог на добавленную стоимость</vt:lpstr>
      <vt:lpstr>Акцизы</vt:lpstr>
      <vt:lpstr>Налог на добычу полезных ископаемых</vt:lpstr>
      <vt:lpstr>Имущественные налоги</vt:lpstr>
      <vt:lpstr>Налог на доходы физических лиц</vt:lpstr>
      <vt:lpstr>Утилизационный сбор</vt:lpstr>
      <vt:lpstr>Налоги, уплачиваемые в связи с применением специальных налоговых режимов</vt:lpstr>
      <vt:lpstr>Страховые взносы на обязательное социальное страхование</vt:lpstr>
      <vt:lpstr>Контрольная работа</vt:lpstr>
      <vt:lpstr>Камеральный контроль  </vt:lpstr>
      <vt:lpstr>Налоговый контроль цен  </vt:lpstr>
      <vt:lpstr>Валютный контроль  </vt:lpstr>
      <vt:lpstr>Задолженность </vt:lpstr>
      <vt:lpstr>Обеспечение процедур банкротства</vt:lpstr>
      <vt:lpstr>Досудебное урегулирование налоговых споров</vt:lpstr>
      <vt:lpstr>Судебная работа налоговых органов</vt:lpstr>
      <vt:lpstr>Контрольно-кассовая техника  </vt:lpstr>
      <vt:lpstr>Государственная регистрация и учет налогоплательщиков</vt:lpstr>
      <vt:lpstr>Официальный сайт ФНС России и сервисы</vt:lpstr>
      <vt:lpstr>Презентация PowerPoint</vt:lpstr>
      <vt:lpstr>Модернизация налоговых органов  </vt:lpstr>
      <vt:lpstr>Маркировка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Екатерина Вячеславовна</dc:creator>
  <cp:lastModifiedBy>Алексеева Екатерина Сергеевна</cp:lastModifiedBy>
  <cp:revision>1332</cp:revision>
  <cp:lastPrinted>2019-02-20T07:12:16Z</cp:lastPrinted>
  <dcterms:created xsi:type="dcterms:W3CDTF">2017-10-17T15:39:05Z</dcterms:created>
  <dcterms:modified xsi:type="dcterms:W3CDTF">2019-02-21T13:13:45Z</dcterms:modified>
</cp:coreProperties>
</file>